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2" r:id="rId5"/>
    <p:sldId id="260" r:id="rId6"/>
    <p:sldId id="259" r:id="rId7"/>
    <p:sldId id="261" r:id="rId8"/>
    <p:sldId id="263" r:id="rId9"/>
    <p:sldId id="264" r:id="rId10"/>
    <p:sldId id="266" r:id="rId11"/>
    <p:sldId id="270" r:id="rId12"/>
    <p:sldId id="268" r:id="rId13"/>
    <p:sldId id="267" r:id="rId14"/>
    <p:sldId id="265" r:id="rId15"/>
    <p:sldId id="269" r:id="rId16"/>
  </p:sldIdLst>
  <p:sldSz cx="12192000" cy="6858000"/>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rm Brazel" initials="NB" lastIdx="1" clrIdx="0">
    <p:extLst>
      <p:ext uri="{19B8F6BF-5375-455C-9EA6-DF929625EA0E}">
        <p15:presenceInfo xmlns:p15="http://schemas.microsoft.com/office/powerpoint/2012/main" userId="764a0cfc9fd7856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98" autoAdjust="0"/>
    <p:restoredTop sz="94660"/>
  </p:normalViewPr>
  <p:slideViewPr>
    <p:cSldViewPr snapToGrid="0" showGuides="1">
      <p:cViewPr>
        <p:scale>
          <a:sx n="130" d="100"/>
          <a:sy n="130" d="100"/>
        </p:scale>
        <p:origin x="-2520" y="-648"/>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092278B-04E6-4BBB-87F4-DE35C64F6FFC}" type="datetimeFigureOut">
              <a:rPr lang="en-US" smtClean="0"/>
              <a:t>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7FA-1736-4F13-A868-A7C466F30C9C}"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5207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92278B-04E6-4BBB-87F4-DE35C64F6FFC}" type="datetimeFigureOut">
              <a:rPr lang="en-US" smtClean="0"/>
              <a:t>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2597399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92278B-04E6-4BBB-87F4-DE35C64F6FFC}" type="datetimeFigureOut">
              <a:rPr lang="en-US" smtClean="0"/>
              <a:t>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75397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092278B-04E6-4BBB-87F4-DE35C64F6FFC}" type="datetimeFigureOut">
              <a:rPr lang="en-US" smtClean="0"/>
              <a:t>1/24/2019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2667939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92278B-04E6-4BBB-87F4-DE35C64F6FFC}" type="datetimeFigureOut">
              <a:rPr lang="en-US" smtClean="0"/>
              <a:t>1/24/2019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3687846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92278B-04E6-4BBB-87F4-DE35C64F6FFC}" type="datetimeFigureOut">
              <a:rPr lang="en-US" smtClean="0"/>
              <a:t>1/24/2019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3429029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92278B-04E6-4BBB-87F4-DE35C64F6FFC}" type="datetimeFigureOut">
              <a:rPr lang="en-US" smtClean="0"/>
              <a:t>1/24/2019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3384145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092278B-04E6-4BBB-87F4-DE35C64F6FFC}" type="datetimeFigureOut">
              <a:rPr lang="en-US" smtClean="0"/>
              <a:t>1/24/2019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3328456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092278B-04E6-4BBB-87F4-DE35C64F6FFC}" type="datetimeFigureOut">
              <a:rPr lang="en-US" smtClean="0"/>
              <a:t>1/24/2019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2940176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3092278B-04E6-4BBB-87F4-DE35C64F6FFC}" type="datetimeFigureOut">
              <a:rPr lang="en-US" smtClean="0"/>
              <a:t>1/24/2019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3618054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92278B-04E6-4BBB-87F4-DE35C64F6FFC}" type="datetimeFigureOut">
              <a:rPr lang="en-US" smtClean="0"/>
              <a:t>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1973916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92278B-04E6-4BBB-87F4-DE35C64F6FFC}" type="datetimeFigureOut">
              <a:rPr lang="en-US" smtClean="0"/>
              <a:t>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7FA-1736-4F13-A868-A7C466F30C9C}"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2232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92278B-04E6-4BBB-87F4-DE35C64F6FFC}" type="datetimeFigureOut">
              <a:rPr lang="en-US" smtClean="0"/>
              <a:t>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2276384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92278B-04E6-4BBB-87F4-DE35C64F6FFC}" type="datetimeFigureOut">
              <a:rPr lang="en-US" smtClean="0"/>
              <a:t>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7FA-1736-4F13-A868-A7C466F30C9C}"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12664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92278B-04E6-4BBB-87F4-DE35C64F6FFC}" type="datetimeFigureOut">
              <a:rPr lang="en-US" smtClean="0"/>
              <a:t>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4035624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92278B-04E6-4BBB-87F4-DE35C64F6FFC}" type="datetimeFigureOut">
              <a:rPr lang="en-US" smtClean="0"/>
              <a:t>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282927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92278B-04E6-4BBB-87F4-DE35C64F6FFC}" type="datetimeFigureOut">
              <a:rPr lang="en-US" smtClean="0"/>
              <a:t>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2E7FA-1736-4F13-A868-A7C466F30C9C}" type="slidenum">
              <a:rPr lang="en-US" smtClean="0"/>
              <a:t>‹#›</a:t>
            </a:fld>
            <a:endParaRPr lang="en-US"/>
          </a:p>
        </p:txBody>
      </p:sp>
    </p:spTree>
    <p:extLst>
      <p:ext uri="{BB962C8B-B14F-4D97-AF65-F5344CB8AC3E}">
        <p14:creationId xmlns:p14="http://schemas.microsoft.com/office/powerpoint/2010/main" val="1230494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092278B-04E6-4BBB-87F4-DE35C64F6FFC}" type="datetimeFigureOut">
              <a:rPr lang="en-US" smtClean="0"/>
              <a:t>1/24/2019</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7152E7FA-1736-4F13-A868-A7C466F30C9C}" type="slidenum">
              <a:rPr lang="en-US" smtClean="0"/>
              <a:t>‹#›</a:t>
            </a:fld>
            <a:endParaRPr lang="en-US"/>
          </a:p>
        </p:txBody>
      </p:sp>
    </p:spTree>
    <p:extLst>
      <p:ext uri="{BB962C8B-B14F-4D97-AF65-F5344CB8AC3E}">
        <p14:creationId xmlns:p14="http://schemas.microsoft.com/office/powerpoint/2010/main" val="2422555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penclipart.org/detail/119089/norway"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commons.wikimedia.org/wiki/File:Flag_map_of_Minnesota.svg"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hyperlink" Target="https://en.wikipedia.org/wiki/Sogn_og_Fjordane" TargetMode="External"/><Relationship Id="rId3" Type="http://schemas.openxmlformats.org/officeDocument/2006/relationships/hyperlink" Target="https://en.wikipedia.org/wiki/Sogndal_Fotball" TargetMode="External"/><Relationship Id="rId7" Type="http://schemas.openxmlformats.org/officeDocument/2006/relationships/hyperlink" Target="http://commons.wikimedia.org/wiki/File:Sogndal_komm.svg" TargetMode="External"/><Relationship Id="rId12"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hyperlink" Target="https://de.wikipedia.org/wiki/Vik_(Norwegen)" TargetMode="External"/><Relationship Id="rId5" Type="http://schemas.openxmlformats.org/officeDocument/2006/relationships/hyperlink" Target="https://no.wikipedia.org/wiki/Nigardsbreen" TargetMode="External"/><Relationship Id="rId10" Type="http://schemas.openxmlformats.org/officeDocument/2006/relationships/image" Target="../media/image7.jpg"/><Relationship Id="rId4" Type="http://schemas.openxmlformats.org/officeDocument/2006/relationships/image" Target="../media/image4.jpg"/><Relationship Id="rId9" Type="http://schemas.openxmlformats.org/officeDocument/2006/relationships/hyperlink" Target="http://www.flickr.com/photos/arnybo/2436730419/in/photostrea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www.familysearch.org/wiki/en/Norway_Archives_and_Libraries#For_Oppland_and_Hedemark_counties_.28Fylker.29" TargetMode="External"/><Relationship Id="rId13" Type="http://schemas.openxmlformats.org/officeDocument/2006/relationships/hyperlink" Target="https://www.familysearch.org/wiki/en/Norway_Archives_and_Libraries#For_Troms_and_Finnmark_counties_.28Fylker.29" TargetMode="External"/><Relationship Id="rId18" Type="http://schemas.openxmlformats.org/officeDocument/2006/relationships/hyperlink" Target="https://www.familysearch.org/wiki/en/Norway_Archives_and_Libraries#Other_Archives_and_Libraries" TargetMode="External"/><Relationship Id="rId3" Type="http://schemas.openxmlformats.org/officeDocument/2006/relationships/hyperlink" Target="https://www.familysearch.org/wiki/en/Norway_Archives_and_Libraries#National_Archives" TargetMode="External"/><Relationship Id="rId21" Type="http://schemas.openxmlformats.org/officeDocument/2006/relationships/hyperlink" Target="https://www.familysearch.org/wiki/en/Norway_Archives_and_Libraries#Websites" TargetMode="External"/><Relationship Id="rId7" Type="http://schemas.openxmlformats.org/officeDocument/2006/relationships/hyperlink" Target="https://www.familysearch.org/wiki/en/Norway_Archives_and_Libraries#For_Buskerud.2C_Vestfold.2C_and_Telemark_Counties_.28Fylker.29" TargetMode="External"/><Relationship Id="rId12" Type="http://schemas.openxmlformats.org/officeDocument/2006/relationships/hyperlink" Target="https://www.familysearch.org/wiki/en/Norway_Archives_and_Libraries#For_M.C3.B8re_og_Romsdal.2C_S.C3.B8r-Tr.C3.B8ndelag.2C_Nord-Tr.C3.B8ndelag.2C_and_Nordland_counties_.28fylker.29" TargetMode="External"/><Relationship Id="rId17" Type="http://schemas.openxmlformats.org/officeDocument/2006/relationships/hyperlink" Target="https://www.familysearch.org/wiki/en/Norway_Archives_and_Libraries#Historical_and_Genealogical_Societies" TargetMode="External"/><Relationship Id="rId2" Type="http://schemas.openxmlformats.org/officeDocument/2006/relationships/hyperlink" Target="https://www.familysearch.org/wiki/en/Norway_Archives_and_Libraries" TargetMode="External"/><Relationship Id="rId16" Type="http://schemas.openxmlformats.org/officeDocument/2006/relationships/hyperlink" Target="https://www.familysearch.org/wiki/en/Norway_Archives_and_Libraries#University_and_Public_Libraries" TargetMode="External"/><Relationship Id="rId20" Type="http://schemas.openxmlformats.org/officeDocument/2006/relationships/hyperlink" Target="https://www.familysearch.org/wiki/en/Norway_Archives_and_Libraries#Inventories.2C_Registers.2C_Catalogs" TargetMode="External"/><Relationship Id="rId1" Type="http://schemas.openxmlformats.org/officeDocument/2006/relationships/slideLayout" Target="../slideLayouts/slideLayout2.xml"/><Relationship Id="rId6" Type="http://schemas.openxmlformats.org/officeDocument/2006/relationships/hyperlink" Target="https://www.familysearch.org/wiki/en/Norway_Archives_and_Libraries#For_.C3.98stfold.2C_Akershus.2C_and_Oslo_counties_.28Fylker.29" TargetMode="External"/><Relationship Id="rId11" Type="http://schemas.openxmlformats.org/officeDocument/2006/relationships/hyperlink" Target="https://www.familysearch.org/wiki/en/Norway_Archives_and_Libraries#For_Hordaland.2C_Bergen.2C_and_Sogn_og_Fjordane_counties_.28Fylker.29" TargetMode="External"/><Relationship Id="rId5" Type="http://schemas.openxmlformats.org/officeDocument/2006/relationships/hyperlink" Target="https://www.familysearch.org/wiki/en/Norway_Archives_and_Libraries#Regional.2FMunicipal_Archives" TargetMode="External"/><Relationship Id="rId15" Type="http://schemas.openxmlformats.org/officeDocument/2006/relationships/hyperlink" Target="https://www.familysearch.org/wiki/en/Norway_Archives_and_Libraries#Church_Parish_Offices" TargetMode="External"/><Relationship Id="rId10" Type="http://schemas.openxmlformats.org/officeDocument/2006/relationships/hyperlink" Target="https://www.familysearch.org/wiki/en/Norway_Archives_and_Libraries#For_Rogaland_County_.28Fylke.29" TargetMode="External"/><Relationship Id="rId19" Type="http://schemas.openxmlformats.org/officeDocument/2006/relationships/hyperlink" Target="https://www.familysearch.org/wiki/en/Norway_Archives_and_Libraries#Archives_in_the_United_States" TargetMode="External"/><Relationship Id="rId4" Type="http://schemas.openxmlformats.org/officeDocument/2006/relationships/hyperlink" Target="https://www.familysearch.org/wiki/en/Norway_Archives_and_Libraries#Digitalarkivet_.28The_Digital_Archives.29" TargetMode="External"/><Relationship Id="rId9" Type="http://schemas.openxmlformats.org/officeDocument/2006/relationships/hyperlink" Target="https://www.familysearch.org/wiki/en/Norway_Archives_and_Libraries#For_Aust-Agder_and_Vest-Agder_counties_.28Fylker.29" TargetMode="External"/><Relationship Id="rId14" Type="http://schemas.openxmlformats.org/officeDocument/2006/relationships/hyperlink" Target="https://www.familysearch.org/wiki/en/Norway_Archives_and_Libraries#Samisk_Arkiv_.2FS.C3.A1mi_Arkiiva_.28The_S.C3.A1mi_Archives.29"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www.hordaland.no/nn-NO/arkiv-og-dokumentasjon/" TargetMode="External"/><Relationship Id="rId3" Type="http://schemas.openxmlformats.org/officeDocument/2006/relationships/hyperlink" Target="https://www.familysearch.org/wiki/en/index.php?title=Norway_Archives_and_Libraries&amp;action=edit&amp;section=9" TargetMode="External"/><Relationship Id="rId7" Type="http://schemas.openxmlformats.org/officeDocument/2006/relationships/hyperlink" Target="mailto:postmottak.sffarkiv@sfj.no" TargetMode="External"/><Relationship Id="rId12" Type="http://schemas.openxmlformats.org/officeDocument/2006/relationships/hyperlink" Target="mailto:post.byarkivet@bergen.kommune.no" TargetMode="External"/><Relationship Id="rId2" Type="http://schemas.openxmlformats.org/officeDocument/2006/relationships/hyperlink" Target="https://www.familysearch.org/wiki/en/index.php?title=Norway_Archives_and_Libraries&amp;veaction=edit&amp;vesection=9" TargetMode="External"/><Relationship Id="rId1" Type="http://schemas.openxmlformats.org/officeDocument/2006/relationships/slideLayout" Target="../slideLayouts/slideLayout2.xml"/><Relationship Id="rId6" Type="http://schemas.openxmlformats.org/officeDocument/2006/relationships/hyperlink" Target="http://www.fylkesarkiv.no/" TargetMode="External"/><Relationship Id="rId11" Type="http://schemas.openxmlformats.org/officeDocument/2006/relationships/hyperlink" Target="https://www.bergen.kommune.no/omkommunen/avdelinger/bergen-byarkiv" TargetMode="External"/><Relationship Id="rId5" Type="http://schemas.openxmlformats.org/officeDocument/2006/relationships/hyperlink" Target="mailto:sabergen@arkivverket.no" TargetMode="External"/><Relationship Id="rId10" Type="http://schemas.openxmlformats.org/officeDocument/2006/relationships/hyperlink" Target="mailto:post@ikah.no" TargetMode="External"/><Relationship Id="rId4" Type="http://schemas.openxmlformats.org/officeDocument/2006/relationships/hyperlink" Target="https://www.arkivverket.no/om-oss/besok-oss/statsarkivet-i-bergen" TargetMode="External"/><Relationship Id="rId9" Type="http://schemas.openxmlformats.org/officeDocument/2006/relationships/hyperlink" Target="http://www.ikah.no/"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familysearch.org/wiki/en/index.php?title=Norway_Archives_and_Libraries&amp;action=edit&amp;section=17" TargetMode="External"/><Relationship Id="rId7" Type="http://schemas.openxmlformats.org/officeDocument/2006/relationships/hyperlink" Target="http://www.archives.gov/" TargetMode="External"/><Relationship Id="rId2" Type="http://schemas.openxmlformats.org/officeDocument/2006/relationships/hyperlink" Target="https://www.familysearch.org/wiki/en/index.php?title=Norway_Archives_and_Libraries&amp;veaction=edit&amp;vesection=17" TargetMode="External"/><Relationship Id="rId1" Type="http://schemas.openxmlformats.org/officeDocument/2006/relationships/slideLayout" Target="../slideLayouts/slideLayout2.xml"/><Relationship Id="rId6" Type="http://schemas.openxmlformats.org/officeDocument/2006/relationships/hyperlink" Target="https://www.familysearch.org/wiki/en/National_Archives_and_Records_Administration" TargetMode="External"/><Relationship Id="rId5" Type="http://schemas.openxmlformats.org/officeDocument/2006/relationships/hyperlink" Target="mailto:archives@elca.org" TargetMode="External"/><Relationship Id="rId4" Type="http://schemas.openxmlformats.org/officeDocument/2006/relationships/hyperlink" Target="http://www.elca.org/archive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familysearch.org/wiki/en/index.php?title=Norway_Societies&amp;action=edit&amp;section=4" TargetMode="External"/><Relationship Id="rId2" Type="http://schemas.openxmlformats.org/officeDocument/2006/relationships/hyperlink" Target="https://www.familysearch.org/wiki/en/index.php?title=Norway_Societies&amp;veaction=edit&amp;vesection=4" TargetMode="External"/><Relationship Id="rId1" Type="http://schemas.openxmlformats.org/officeDocument/2006/relationships/slideLayout" Target="../slideLayouts/slideLayout2.xml"/><Relationship Id="rId5" Type="http://schemas.openxmlformats.org/officeDocument/2006/relationships/hyperlink" Target="mailto:gunnar.jostein.handegard@akerkvaerner.no" TargetMode="External"/><Relationship Id="rId4" Type="http://schemas.openxmlformats.org/officeDocument/2006/relationships/hyperlink" Target="http://www.sofn.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familytreedna.com/public/Sweden/default.aspx" TargetMode="External"/><Relationship Id="rId2" Type="http://schemas.openxmlformats.org/officeDocument/2006/relationships/hyperlink" Target="http://www.familytreedna.com/public/Norway/default.aspx" TargetMode="External"/><Relationship Id="rId1" Type="http://schemas.openxmlformats.org/officeDocument/2006/relationships/slideLayout" Target="../slideLayouts/slideLayout2.xml"/><Relationship Id="rId5" Type="http://schemas.openxmlformats.org/officeDocument/2006/relationships/hyperlink" Target="http://www.familytreedna.com/public/Danish_Demes/default.aspx" TargetMode="External"/><Relationship Id="rId4" Type="http://schemas.openxmlformats.org/officeDocument/2006/relationships/hyperlink" Target="http://www.familytreedna.com/public/Denmark/default.aspx"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DB2E91-F10D-4729-B0AB-9708C924DB4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61156" y="244528"/>
            <a:ext cx="1403726" cy="1027060"/>
          </a:xfrm>
          <a:prstGeom prst="rect">
            <a:avLst/>
          </a:prstGeom>
        </p:spPr>
      </p:pic>
      <p:pic>
        <p:nvPicPr>
          <p:cNvPr id="7" name="Picture 6" descr="A close up of a sign&#10;&#10;Description automatically generated">
            <a:extLst>
              <a:ext uri="{FF2B5EF4-FFF2-40B4-BE49-F238E27FC236}">
                <a16:creationId xmlns:a16="http://schemas.microsoft.com/office/drawing/2014/main" id="{F27BE98A-0D7F-46D6-9A46-D6876CE274B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47650" y="1609727"/>
            <a:ext cx="2124075" cy="2000310"/>
          </a:xfrm>
          <a:prstGeom prst="rect">
            <a:avLst/>
          </a:prstGeom>
        </p:spPr>
      </p:pic>
      <p:sp>
        <p:nvSpPr>
          <p:cNvPr id="9" name="TextBox 8">
            <a:extLst>
              <a:ext uri="{FF2B5EF4-FFF2-40B4-BE49-F238E27FC236}">
                <a16:creationId xmlns:a16="http://schemas.microsoft.com/office/drawing/2014/main" id="{CDDD6183-CD95-47D6-88A7-FA3DE2318822}"/>
              </a:ext>
            </a:extLst>
          </p:cNvPr>
          <p:cNvSpPr txBox="1"/>
          <p:nvPr/>
        </p:nvSpPr>
        <p:spPr>
          <a:xfrm>
            <a:off x="3419466" y="2046052"/>
            <a:ext cx="5729287" cy="2554545"/>
          </a:xfrm>
          <a:prstGeom prst="rect">
            <a:avLst/>
          </a:prstGeom>
          <a:noFill/>
        </p:spPr>
        <p:txBody>
          <a:bodyPr wrap="square" rtlCol="0">
            <a:spAutoFit/>
          </a:bodyPr>
          <a:lstStyle/>
          <a:p>
            <a:r>
              <a:rPr lang="en-US" sz="4000" dirty="0"/>
              <a:t>Journey from </a:t>
            </a:r>
            <a:r>
              <a:rPr lang="en-US" sz="4000" dirty="0" err="1"/>
              <a:t>Sogndal</a:t>
            </a:r>
            <a:r>
              <a:rPr lang="en-US" sz="4000" dirty="0"/>
              <a:t>, </a:t>
            </a:r>
            <a:r>
              <a:rPr lang="en-US" sz="4000" dirty="0" err="1"/>
              <a:t>Sogn</a:t>
            </a:r>
            <a:r>
              <a:rPr lang="en-US" sz="4000" dirty="0"/>
              <a:t> </a:t>
            </a:r>
            <a:r>
              <a:rPr lang="en-US" sz="4000" dirty="0" err="1"/>
              <a:t>og</a:t>
            </a:r>
            <a:r>
              <a:rPr lang="en-US" sz="4000" dirty="0"/>
              <a:t> Fjordane, Norway to Albert Lea, Minnesota </a:t>
            </a:r>
          </a:p>
        </p:txBody>
      </p:sp>
      <p:sp>
        <p:nvSpPr>
          <p:cNvPr id="12" name="TextBox 11">
            <a:extLst>
              <a:ext uri="{FF2B5EF4-FFF2-40B4-BE49-F238E27FC236}">
                <a16:creationId xmlns:a16="http://schemas.microsoft.com/office/drawing/2014/main" id="{B687DCD1-2D33-4E77-B608-C1D6C2083500}"/>
              </a:ext>
            </a:extLst>
          </p:cNvPr>
          <p:cNvSpPr txBox="1"/>
          <p:nvPr/>
        </p:nvSpPr>
        <p:spPr>
          <a:xfrm>
            <a:off x="4800601" y="1040755"/>
            <a:ext cx="4929187" cy="584775"/>
          </a:xfrm>
          <a:prstGeom prst="rect">
            <a:avLst/>
          </a:prstGeom>
          <a:noFill/>
        </p:spPr>
        <p:txBody>
          <a:bodyPr wrap="square" rtlCol="0">
            <a:spAutoFit/>
          </a:bodyPr>
          <a:lstStyle/>
          <a:p>
            <a:r>
              <a:rPr lang="en-US" sz="3200" dirty="0"/>
              <a:t>Knutson Family </a:t>
            </a:r>
          </a:p>
        </p:txBody>
      </p:sp>
      <p:sp>
        <p:nvSpPr>
          <p:cNvPr id="13" name="TextBox 12">
            <a:extLst>
              <a:ext uri="{FF2B5EF4-FFF2-40B4-BE49-F238E27FC236}">
                <a16:creationId xmlns:a16="http://schemas.microsoft.com/office/drawing/2014/main" id="{3F511F17-AFA3-48CA-8622-AA093A64491D}"/>
              </a:ext>
            </a:extLst>
          </p:cNvPr>
          <p:cNvSpPr txBox="1"/>
          <p:nvPr/>
        </p:nvSpPr>
        <p:spPr>
          <a:xfrm>
            <a:off x="2509284" y="5241851"/>
            <a:ext cx="7028121" cy="1477328"/>
          </a:xfrm>
          <a:prstGeom prst="rect">
            <a:avLst/>
          </a:prstGeom>
          <a:noFill/>
        </p:spPr>
        <p:txBody>
          <a:bodyPr wrap="square" rtlCol="0">
            <a:spAutoFit/>
          </a:bodyPr>
          <a:lstStyle/>
          <a:p>
            <a:r>
              <a:rPr lang="en-US"/>
              <a:t>KNUDSEN Name Meaning and History</a:t>
            </a:r>
          </a:p>
          <a:p>
            <a:r>
              <a:rPr lang="en-US"/>
              <a:t>Danish, Norwegian, and German: patronymic from a personal name derived from Old Norse Knútr meaning ‘knot’ (Danish Knud, Norwegian Knut, German Knuth). This was a Danish royal name, Latinized as Canutus.</a:t>
            </a:r>
          </a:p>
        </p:txBody>
      </p:sp>
    </p:spTree>
    <p:extLst>
      <p:ext uri="{BB962C8B-B14F-4D97-AF65-F5344CB8AC3E}">
        <p14:creationId xmlns:p14="http://schemas.microsoft.com/office/powerpoint/2010/main" val="924958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CD94ED-EA8F-41BE-ADBD-DAEE49351097}"/>
              </a:ext>
            </a:extLst>
          </p:cNvPr>
          <p:cNvSpPr txBox="1"/>
          <p:nvPr/>
        </p:nvSpPr>
        <p:spPr>
          <a:xfrm>
            <a:off x="458611" y="624683"/>
            <a:ext cx="3635022" cy="369332"/>
          </a:xfrm>
          <a:prstGeom prst="rect">
            <a:avLst/>
          </a:prstGeom>
          <a:noFill/>
        </p:spPr>
        <p:txBody>
          <a:bodyPr wrap="square" rtlCol="0">
            <a:spAutoFit/>
          </a:bodyPr>
          <a:lstStyle/>
          <a:p>
            <a:r>
              <a:rPr lang="en-US" dirty="0"/>
              <a:t>My Great Grandfather Knutson</a:t>
            </a:r>
          </a:p>
        </p:txBody>
      </p:sp>
      <p:sp>
        <p:nvSpPr>
          <p:cNvPr id="5" name="TextBox 4">
            <a:extLst>
              <a:ext uri="{FF2B5EF4-FFF2-40B4-BE49-F238E27FC236}">
                <a16:creationId xmlns:a16="http://schemas.microsoft.com/office/drawing/2014/main" id="{6A9312E4-6640-4C63-B4A8-C511FBC08448}"/>
              </a:ext>
            </a:extLst>
          </p:cNvPr>
          <p:cNvSpPr txBox="1"/>
          <p:nvPr/>
        </p:nvSpPr>
        <p:spPr>
          <a:xfrm>
            <a:off x="307365" y="1460175"/>
            <a:ext cx="4680271" cy="2031325"/>
          </a:xfrm>
          <a:prstGeom prst="rect">
            <a:avLst/>
          </a:prstGeom>
          <a:noFill/>
        </p:spPr>
        <p:txBody>
          <a:bodyPr wrap="square" rtlCol="0">
            <a:spAutoFit/>
          </a:bodyPr>
          <a:lstStyle/>
          <a:p>
            <a:r>
              <a:rPr lang="en-US" dirty="0"/>
              <a:t>Sylvester </a:t>
            </a:r>
            <a:r>
              <a:rPr lang="en-US" dirty="0" err="1"/>
              <a:t>Elvehiem</a:t>
            </a:r>
            <a:r>
              <a:rPr lang="en-US" dirty="0"/>
              <a:t> Knutson, also known as </a:t>
            </a:r>
            <a:r>
              <a:rPr lang="en-US" dirty="0" err="1"/>
              <a:t>Selfest</a:t>
            </a:r>
            <a:r>
              <a:rPr lang="en-US" dirty="0"/>
              <a:t> Knutson</a:t>
            </a:r>
          </a:p>
          <a:p>
            <a:r>
              <a:rPr lang="en-US" dirty="0"/>
              <a:t>Born 16 August 1854 – </a:t>
            </a:r>
            <a:r>
              <a:rPr lang="en-US" dirty="0" err="1"/>
              <a:t>Sogndal</a:t>
            </a:r>
            <a:r>
              <a:rPr lang="en-US" dirty="0"/>
              <a:t>, </a:t>
            </a:r>
            <a:r>
              <a:rPr lang="en-US" dirty="0" err="1"/>
              <a:t>Sogn</a:t>
            </a:r>
            <a:r>
              <a:rPr lang="en-US" dirty="0"/>
              <a:t> </a:t>
            </a:r>
            <a:r>
              <a:rPr lang="en-US" dirty="0" err="1"/>
              <a:t>og</a:t>
            </a:r>
            <a:r>
              <a:rPr lang="en-US" dirty="0"/>
              <a:t> Fjordane, Norway</a:t>
            </a:r>
          </a:p>
          <a:p>
            <a:r>
              <a:rPr lang="en-US" dirty="0"/>
              <a:t>Immigration to the US in 1875</a:t>
            </a:r>
          </a:p>
          <a:p>
            <a:r>
              <a:rPr lang="en-US" dirty="0"/>
              <a:t> </a:t>
            </a:r>
          </a:p>
          <a:p>
            <a:endParaRPr lang="en-US" dirty="0"/>
          </a:p>
        </p:txBody>
      </p:sp>
      <p:pic>
        <p:nvPicPr>
          <p:cNvPr id="7" name="Picture 6" descr="A close up of a sign&#10;&#10;Description automatically generated">
            <a:extLst>
              <a:ext uri="{FF2B5EF4-FFF2-40B4-BE49-F238E27FC236}">
                <a16:creationId xmlns:a16="http://schemas.microsoft.com/office/drawing/2014/main" id="{7B280D24-D365-4A98-8269-64F8E6B6488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800826" y="350072"/>
            <a:ext cx="3391174" cy="2701635"/>
          </a:xfrm>
          <a:prstGeom prst="rect">
            <a:avLst/>
          </a:prstGeom>
        </p:spPr>
      </p:pic>
      <p:pic>
        <p:nvPicPr>
          <p:cNvPr id="10" name="Picture 9" descr="Water next to the rock&#10;&#10;Description automatically generated">
            <a:extLst>
              <a:ext uri="{FF2B5EF4-FFF2-40B4-BE49-F238E27FC236}">
                <a16:creationId xmlns:a16="http://schemas.microsoft.com/office/drawing/2014/main" id="{29511D60-CCD9-4CF3-A05F-157988139A4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647146" y="3253472"/>
            <a:ext cx="3868943" cy="2901707"/>
          </a:xfrm>
          <a:prstGeom prst="rect">
            <a:avLst/>
          </a:prstGeom>
        </p:spPr>
      </p:pic>
      <p:pic>
        <p:nvPicPr>
          <p:cNvPr id="13" name="Picture 12" descr="A picture containing vector graphics&#10;&#10;Description automatically generated">
            <a:extLst>
              <a:ext uri="{FF2B5EF4-FFF2-40B4-BE49-F238E27FC236}">
                <a16:creationId xmlns:a16="http://schemas.microsoft.com/office/drawing/2014/main" id="{011BA30F-1E45-493D-8550-DEC66B2BE62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775200" y="401283"/>
            <a:ext cx="1695055" cy="2118819"/>
          </a:xfrm>
          <a:prstGeom prst="rect">
            <a:avLst/>
          </a:prstGeom>
        </p:spPr>
      </p:pic>
      <p:pic>
        <p:nvPicPr>
          <p:cNvPr id="16" name="Picture 15" descr="A picture containing outdoor, grass, sky, tree&#10;&#10;Description automatically generated">
            <a:extLst>
              <a:ext uri="{FF2B5EF4-FFF2-40B4-BE49-F238E27FC236}">
                <a16:creationId xmlns:a16="http://schemas.microsoft.com/office/drawing/2014/main" id="{F2A93619-151F-4A72-AD56-9E643368BDD6}"/>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410764" y="1136976"/>
            <a:ext cx="2472764" cy="1854573"/>
          </a:xfrm>
          <a:prstGeom prst="rect">
            <a:avLst/>
          </a:prstGeom>
        </p:spPr>
      </p:pic>
      <p:pic>
        <p:nvPicPr>
          <p:cNvPr id="19" name="Picture 18">
            <a:extLst>
              <a:ext uri="{FF2B5EF4-FFF2-40B4-BE49-F238E27FC236}">
                <a16:creationId xmlns:a16="http://schemas.microsoft.com/office/drawing/2014/main" id="{3EF31861-5A34-47B3-9289-378F733ADCAA}"/>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458611" y="3253472"/>
            <a:ext cx="1054100" cy="1524000"/>
          </a:xfrm>
          <a:prstGeom prst="rect">
            <a:avLst/>
          </a:prstGeom>
        </p:spPr>
      </p:pic>
      <p:pic>
        <p:nvPicPr>
          <p:cNvPr id="22" name="Picture 21">
            <a:extLst>
              <a:ext uri="{FF2B5EF4-FFF2-40B4-BE49-F238E27FC236}">
                <a16:creationId xmlns:a16="http://schemas.microsoft.com/office/drawing/2014/main" id="{13C33B7B-C660-496F-9A35-8E1EB4BC9997}"/>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2052461" y="3348722"/>
            <a:ext cx="3810000" cy="2857500"/>
          </a:xfrm>
          <a:prstGeom prst="rect">
            <a:avLst/>
          </a:prstGeom>
        </p:spPr>
      </p:pic>
    </p:spTree>
    <p:extLst>
      <p:ext uri="{BB962C8B-B14F-4D97-AF65-F5344CB8AC3E}">
        <p14:creationId xmlns:p14="http://schemas.microsoft.com/office/powerpoint/2010/main" val="2507547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0D647B1-9C83-42F3-B036-A1252894ABE9}"/>
              </a:ext>
            </a:extLst>
          </p:cNvPr>
          <p:cNvSpPr/>
          <p:nvPr/>
        </p:nvSpPr>
        <p:spPr>
          <a:xfrm>
            <a:off x="1636889" y="1399822"/>
            <a:ext cx="8918221" cy="4893647"/>
          </a:xfrm>
          <a:prstGeom prst="rect">
            <a:avLst/>
          </a:prstGeom>
        </p:spPr>
        <p:txBody>
          <a:bodyPr wrap="square">
            <a:spAutoFit/>
          </a:bodyPr>
          <a:lstStyle/>
          <a:p>
            <a:r>
              <a:rPr lang="en-US" sz="2400" dirty="0" err="1">
                <a:latin typeface="Helvetica" panose="020B0604020202020204" pitchFamily="34" charset="0"/>
              </a:rPr>
              <a:t>Sogn</a:t>
            </a:r>
            <a:r>
              <a:rPr lang="en-US" sz="2400" dirty="0">
                <a:latin typeface="Helvetica" panose="020B0604020202020204" pitchFamily="34" charset="0"/>
              </a:rPr>
              <a:t> </a:t>
            </a:r>
            <a:r>
              <a:rPr lang="en-US" sz="2400" dirty="0" err="1">
                <a:latin typeface="Helvetica" panose="020B0604020202020204" pitchFamily="34" charset="0"/>
              </a:rPr>
              <a:t>og</a:t>
            </a:r>
            <a:r>
              <a:rPr lang="en-US" sz="2400" dirty="0">
                <a:latin typeface="Helvetica" panose="020B0604020202020204" pitchFamily="34" charset="0"/>
              </a:rPr>
              <a:t> Fjordane (</a:t>
            </a:r>
            <a:r>
              <a:rPr lang="en-US" sz="2400" dirty="0" err="1">
                <a:latin typeface="Helvetica" panose="020B0604020202020204" pitchFamily="34" charset="0"/>
              </a:rPr>
              <a:t>help·info</a:t>
            </a:r>
            <a:r>
              <a:rPr lang="en-US" sz="2400" dirty="0">
                <a:latin typeface="Helvetica" panose="020B0604020202020204" pitchFamily="34" charset="0"/>
              </a:rPr>
              <a:t>) is a county in Norway, bordering </a:t>
            </a:r>
            <a:r>
              <a:rPr lang="en-US" sz="2400" dirty="0" err="1">
                <a:latin typeface="Helvetica" panose="020B0604020202020204" pitchFamily="34" charset="0"/>
              </a:rPr>
              <a:t>Møre</a:t>
            </a:r>
            <a:r>
              <a:rPr lang="en-US" sz="2400" dirty="0">
                <a:latin typeface="Helvetica" panose="020B0604020202020204" pitchFamily="34" charset="0"/>
              </a:rPr>
              <a:t> </a:t>
            </a:r>
            <a:r>
              <a:rPr lang="en-US" sz="2400" dirty="0" err="1">
                <a:latin typeface="Helvetica" panose="020B0604020202020204" pitchFamily="34" charset="0"/>
              </a:rPr>
              <a:t>og</a:t>
            </a:r>
            <a:r>
              <a:rPr lang="en-US" sz="2400" dirty="0">
                <a:latin typeface="Helvetica" panose="020B0604020202020204" pitchFamily="34" charset="0"/>
              </a:rPr>
              <a:t> </a:t>
            </a:r>
            <a:r>
              <a:rPr lang="en-US" sz="2400" dirty="0" err="1">
                <a:latin typeface="Helvetica" panose="020B0604020202020204" pitchFamily="34" charset="0"/>
              </a:rPr>
              <a:t>Romsdal</a:t>
            </a:r>
            <a:r>
              <a:rPr lang="en-US" sz="2400" dirty="0">
                <a:latin typeface="Helvetica" panose="020B0604020202020204" pitchFamily="34" charset="0"/>
              </a:rPr>
              <a:t>, Oppland, Buskerud, and Hordaland. It is mainly a rural area with a scattered population. </a:t>
            </a:r>
            <a:r>
              <a:rPr lang="en-US" sz="2400" dirty="0" err="1">
                <a:latin typeface="Helvetica" panose="020B0604020202020204" pitchFamily="34" charset="0"/>
              </a:rPr>
              <a:t>Sogn</a:t>
            </a:r>
            <a:r>
              <a:rPr lang="en-US" sz="2400" dirty="0">
                <a:latin typeface="Helvetica" panose="020B0604020202020204" pitchFamily="34" charset="0"/>
              </a:rPr>
              <a:t> </a:t>
            </a:r>
            <a:r>
              <a:rPr lang="en-US" sz="2400" dirty="0" err="1">
                <a:latin typeface="Helvetica" panose="020B0604020202020204" pitchFamily="34" charset="0"/>
              </a:rPr>
              <a:t>og</a:t>
            </a:r>
            <a:r>
              <a:rPr lang="en-US" sz="2400" dirty="0">
                <a:latin typeface="Helvetica" panose="020B0604020202020204" pitchFamily="34" charset="0"/>
              </a:rPr>
              <a:t> Fjordane includes the largest glacier in mainland Norway, </a:t>
            </a:r>
            <a:r>
              <a:rPr lang="en-US" sz="2400" dirty="0" err="1">
                <a:latin typeface="Helvetica" panose="020B0604020202020204" pitchFamily="34" charset="0"/>
              </a:rPr>
              <a:t>Jostedalsbreen</a:t>
            </a:r>
            <a:r>
              <a:rPr lang="en-US" sz="2400" dirty="0">
                <a:latin typeface="Helvetica" panose="020B0604020202020204" pitchFamily="34" charset="0"/>
              </a:rPr>
              <a:t>, in the </a:t>
            </a:r>
            <a:r>
              <a:rPr lang="en-US" sz="2400" dirty="0" err="1">
                <a:latin typeface="Helvetica" panose="020B0604020202020204" pitchFamily="34" charset="0"/>
              </a:rPr>
              <a:t>Breheimen</a:t>
            </a:r>
            <a:r>
              <a:rPr lang="en-US" sz="2400" dirty="0">
                <a:latin typeface="Helvetica" panose="020B0604020202020204" pitchFamily="34" charset="0"/>
              </a:rPr>
              <a:t> mountain range, and the deepest lake, </a:t>
            </a:r>
            <a:r>
              <a:rPr lang="en-US" sz="2400" dirty="0" err="1">
                <a:latin typeface="Helvetica" panose="020B0604020202020204" pitchFamily="34" charset="0"/>
              </a:rPr>
              <a:t>Hornindalsvatnet</a:t>
            </a:r>
            <a:r>
              <a:rPr lang="en-US" sz="2400" dirty="0">
                <a:latin typeface="Helvetica" panose="020B0604020202020204" pitchFamily="34" charset="0"/>
              </a:rPr>
              <a:t>. There are also many famous waterfalls located in the area. </a:t>
            </a:r>
            <a:r>
              <a:rPr lang="en-US" sz="2400" dirty="0" err="1">
                <a:latin typeface="Helvetica" panose="020B0604020202020204" pitchFamily="34" charset="0"/>
              </a:rPr>
              <a:t>Ramnefjellsfossen</a:t>
            </a:r>
            <a:r>
              <a:rPr lang="en-US" sz="2400" dirty="0">
                <a:latin typeface="Helvetica" panose="020B0604020202020204" pitchFamily="34" charset="0"/>
              </a:rPr>
              <a:t> (previously called </a:t>
            </a:r>
            <a:r>
              <a:rPr lang="en-US" sz="2400" dirty="0" err="1">
                <a:latin typeface="Helvetica" panose="020B0604020202020204" pitchFamily="34" charset="0"/>
              </a:rPr>
              <a:t>Utigardfossen</a:t>
            </a:r>
            <a:r>
              <a:rPr lang="en-US" sz="2400" dirty="0">
                <a:latin typeface="Helvetica" panose="020B0604020202020204" pitchFamily="34" charset="0"/>
              </a:rPr>
              <a:t>) is the tallest in Norway and third tallest in the world and </a:t>
            </a:r>
            <a:r>
              <a:rPr lang="en-US" sz="2400" dirty="0" err="1">
                <a:latin typeface="Helvetica" panose="020B0604020202020204" pitchFamily="34" charset="0"/>
              </a:rPr>
              <a:t>Vettisfossen</a:t>
            </a:r>
            <a:r>
              <a:rPr lang="en-US" sz="2400" dirty="0">
                <a:latin typeface="Helvetica" panose="020B0604020202020204" pitchFamily="34" charset="0"/>
              </a:rPr>
              <a:t> is one of Norway's highest waterfalls (with a vertical drop of 275 meters). Both are located in the Jotunheim mountains. Cruise ships visit </a:t>
            </a:r>
            <a:r>
              <a:rPr lang="en-US" sz="2400" dirty="0" err="1">
                <a:latin typeface="Helvetica" panose="020B0604020202020204" pitchFamily="34" charset="0"/>
              </a:rPr>
              <a:t>Sogn</a:t>
            </a:r>
            <a:r>
              <a:rPr lang="en-US" sz="2400" dirty="0">
                <a:latin typeface="Helvetica" panose="020B0604020202020204" pitchFamily="34" charset="0"/>
              </a:rPr>
              <a:t> </a:t>
            </a:r>
            <a:r>
              <a:rPr lang="en-US" sz="2400" dirty="0" err="1">
                <a:latin typeface="Helvetica" panose="020B0604020202020204" pitchFamily="34" charset="0"/>
              </a:rPr>
              <a:t>og</a:t>
            </a:r>
            <a:r>
              <a:rPr lang="en-US" sz="2400" dirty="0">
                <a:latin typeface="Helvetica" panose="020B0604020202020204" pitchFamily="34" charset="0"/>
              </a:rPr>
              <a:t> Fjordane all summer because of the unique vistas of high mountains and deep blue fjords.</a:t>
            </a:r>
            <a:endParaRPr lang="en-US" sz="2400" dirty="0"/>
          </a:p>
        </p:txBody>
      </p:sp>
    </p:spTree>
    <p:extLst>
      <p:ext uri="{BB962C8B-B14F-4D97-AF65-F5344CB8AC3E}">
        <p14:creationId xmlns:p14="http://schemas.microsoft.com/office/powerpoint/2010/main" val="196494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FC4256-DDBB-442B-AD94-2D3E38953CB5}"/>
              </a:ext>
            </a:extLst>
          </p:cNvPr>
          <p:cNvSpPr txBox="1"/>
          <p:nvPr/>
        </p:nvSpPr>
        <p:spPr>
          <a:xfrm>
            <a:off x="838200" y="1173480"/>
            <a:ext cx="8747760" cy="646331"/>
          </a:xfrm>
          <a:prstGeom prst="rect">
            <a:avLst/>
          </a:prstGeom>
          <a:noFill/>
        </p:spPr>
        <p:txBody>
          <a:bodyPr wrap="square" rtlCol="0">
            <a:spAutoFit/>
          </a:bodyPr>
          <a:lstStyle/>
          <a:p>
            <a:r>
              <a:rPr lang="en-US" dirty="0"/>
              <a:t> </a:t>
            </a:r>
          </a:p>
          <a:p>
            <a:endParaRPr lang="en-US" dirty="0"/>
          </a:p>
        </p:txBody>
      </p:sp>
      <p:pic>
        <p:nvPicPr>
          <p:cNvPr id="3" name="Picture 2" descr="A close up of a map&#10;&#10;Description automatically generated">
            <a:extLst>
              <a:ext uri="{FF2B5EF4-FFF2-40B4-BE49-F238E27FC236}">
                <a16:creationId xmlns:a16="http://schemas.microsoft.com/office/drawing/2014/main" id="{00CB7AB8-BC84-4430-94DA-A5C721329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6644" y="273712"/>
            <a:ext cx="4938712" cy="6310576"/>
          </a:xfrm>
          <a:prstGeom prst="rect">
            <a:avLst/>
          </a:prstGeom>
        </p:spPr>
      </p:pic>
      <p:sp>
        <p:nvSpPr>
          <p:cNvPr id="2" name="Flowchart: Connector 1">
            <a:extLst>
              <a:ext uri="{FF2B5EF4-FFF2-40B4-BE49-F238E27FC236}">
                <a16:creationId xmlns:a16="http://schemas.microsoft.com/office/drawing/2014/main" id="{4132918A-C5CF-472B-BAA4-98846AB10FCE}"/>
              </a:ext>
            </a:extLst>
          </p:cNvPr>
          <p:cNvSpPr/>
          <p:nvPr/>
        </p:nvSpPr>
        <p:spPr>
          <a:xfrm>
            <a:off x="4114800" y="4306529"/>
            <a:ext cx="884903" cy="855406"/>
          </a:xfrm>
          <a:prstGeom prst="flowChartConnecto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7653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72252C-B2F8-41CB-ACB0-03C8403786BC}"/>
              </a:ext>
            </a:extLst>
          </p:cNvPr>
          <p:cNvSpPr txBox="1"/>
          <p:nvPr/>
        </p:nvSpPr>
        <p:spPr>
          <a:xfrm>
            <a:off x="731520" y="2910840"/>
            <a:ext cx="3169920" cy="923330"/>
          </a:xfrm>
          <a:prstGeom prst="rect">
            <a:avLst/>
          </a:prstGeom>
          <a:noFill/>
        </p:spPr>
        <p:txBody>
          <a:bodyPr wrap="square" rtlCol="0">
            <a:spAutoFit/>
          </a:bodyPr>
          <a:lstStyle/>
          <a:p>
            <a:r>
              <a:rPr lang="en-US" dirty="0"/>
              <a:t>Norman Stephen Brazel, Jr</a:t>
            </a:r>
          </a:p>
          <a:p>
            <a:r>
              <a:rPr lang="en-US" dirty="0"/>
              <a:t>Born 11-22-1945</a:t>
            </a:r>
          </a:p>
          <a:p>
            <a:r>
              <a:rPr lang="en-US" dirty="0"/>
              <a:t>Hawthorne, NV, USA</a:t>
            </a:r>
          </a:p>
        </p:txBody>
      </p:sp>
      <p:sp>
        <p:nvSpPr>
          <p:cNvPr id="5" name="TextBox 4">
            <a:extLst>
              <a:ext uri="{FF2B5EF4-FFF2-40B4-BE49-F238E27FC236}">
                <a16:creationId xmlns:a16="http://schemas.microsoft.com/office/drawing/2014/main" id="{F43F892D-CA5F-4558-95C3-B291D5CFB7DD}"/>
              </a:ext>
            </a:extLst>
          </p:cNvPr>
          <p:cNvSpPr txBox="1"/>
          <p:nvPr/>
        </p:nvSpPr>
        <p:spPr>
          <a:xfrm>
            <a:off x="2286000" y="785336"/>
            <a:ext cx="4114800" cy="1754326"/>
          </a:xfrm>
          <a:prstGeom prst="rect">
            <a:avLst/>
          </a:prstGeom>
          <a:noFill/>
        </p:spPr>
        <p:txBody>
          <a:bodyPr wrap="square" rtlCol="0">
            <a:spAutoFit/>
          </a:bodyPr>
          <a:lstStyle/>
          <a:p>
            <a:r>
              <a:rPr lang="en-US" dirty="0"/>
              <a:t>Beverly Mae Knutson</a:t>
            </a:r>
          </a:p>
          <a:p>
            <a:r>
              <a:rPr lang="en-US" dirty="0"/>
              <a:t>Born 11-3-1927</a:t>
            </a:r>
          </a:p>
          <a:p>
            <a:r>
              <a:rPr lang="en-US" dirty="0"/>
              <a:t>Albert Lea, Freeborn, MN, USA</a:t>
            </a:r>
          </a:p>
          <a:p>
            <a:r>
              <a:rPr lang="en-US" dirty="0"/>
              <a:t>Died 1-13-1998</a:t>
            </a:r>
          </a:p>
          <a:p>
            <a:r>
              <a:rPr lang="en-US" dirty="0"/>
              <a:t>Stockton, CA, USA</a:t>
            </a:r>
          </a:p>
          <a:p>
            <a:r>
              <a:rPr lang="en-US" dirty="0"/>
              <a:t>Spouse – Norman Stephen Brazel</a:t>
            </a:r>
          </a:p>
        </p:txBody>
      </p:sp>
      <p:sp>
        <p:nvSpPr>
          <p:cNvPr id="6" name="TextBox 5">
            <a:extLst>
              <a:ext uri="{FF2B5EF4-FFF2-40B4-BE49-F238E27FC236}">
                <a16:creationId xmlns:a16="http://schemas.microsoft.com/office/drawing/2014/main" id="{EC18E22B-665A-4163-8DCC-B0E0F343F48D}"/>
              </a:ext>
            </a:extLst>
          </p:cNvPr>
          <p:cNvSpPr txBox="1"/>
          <p:nvPr/>
        </p:nvSpPr>
        <p:spPr>
          <a:xfrm>
            <a:off x="2667000" y="4111169"/>
            <a:ext cx="3901440" cy="1754326"/>
          </a:xfrm>
          <a:prstGeom prst="rect">
            <a:avLst/>
          </a:prstGeom>
          <a:noFill/>
        </p:spPr>
        <p:txBody>
          <a:bodyPr wrap="square" rtlCol="0">
            <a:spAutoFit/>
          </a:bodyPr>
          <a:lstStyle/>
          <a:p>
            <a:r>
              <a:rPr lang="en-US" dirty="0"/>
              <a:t>Albert Johan Knutson</a:t>
            </a:r>
          </a:p>
          <a:p>
            <a:r>
              <a:rPr lang="en-US" dirty="0"/>
              <a:t>Born 1-8-1905</a:t>
            </a:r>
          </a:p>
          <a:p>
            <a:r>
              <a:rPr lang="en-US" dirty="0"/>
              <a:t>Northwood, Worth, IA, USA</a:t>
            </a:r>
          </a:p>
          <a:p>
            <a:r>
              <a:rPr lang="en-US" dirty="0"/>
              <a:t>Died 6-2-1985</a:t>
            </a:r>
          </a:p>
          <a:p>
            <a:r>
              <a:rPr lang="en-US" dirty="0"/>
              <a:t>Stockton, CA, USA</a:t>
            </a:r>
          </a:p>
          <a:p>
            <a:r>
              <a:rPr lang="en-US" dirty="0"/>
              <a:t>Spouse – Bessy Lucille Marlette</a:t>
            </a:r>
          </a:p>
        </p:txBody>
      </p:sp>
      <p:sp>
        <p:nvSpPr>
          <p:cNvPr id="7" name="TextBox 6">
            <a:extLst>
              <a:ext uri="{FF2B5EF4-FFF2-40B4-BE49-F238E27FC236}">
                <a16:creationId xmlns:a16="http://schemas.microsoft.com/office/drawing/2014/main" id="{2E422DF0-0DE3-45A8-B651-0882D9452AA2}"/>
              </a:ext>
            </a:extLst>
          </p:cNvPr>
          <p:cNvSpPr txBox="1"/>
          <p:nvPr/>
        </p:nvSpPr>
        <p:spPr>
          <a:xfrm>
            <a:off x="6842760" y="1269503"/>
            <a:ext cx="4434840" cy="1754326"/>
          </a:xfrm>
          <a:prstGeom prst="rect">
            <a:avLst/>
          </a:prstGeom>
          <a:noFill/>
        </p:spPr>
        <p:txBody>
          <a:bodyPr wrap="square" rtlCol="0">
            <a:spAutoFit/>
          </a:bodyPr>
          <a:lstStyle/>
          <a:p>
            <a:r>
              <a:rPr lang="en-US" dirty="0"/>
              <a:t>Sylvester </a:t>
            </a:r>
            <a:r>
              <a:rPr lang="en-US" dirty="0" err="1"/>
              <a:t>Elvehiem</a:t>
            </a:r>
            <a:r>
              <a:rPr lang="en-US" dirty="0"/>
              <a:t> Knutson</a:t>
            </a:r>
          </a:p>
          <a:p>
            <a:r>
              <a:rPr lang="en-US" dirty="0"/>
              <a:t>Born 8-16-1854</a:t>
            </a:r>
          </a:p>
          <a:p>
            <a:r>
              <a:rPr lang="en-US" dirty="0" err="1"/>
              <a:t>Sogndal</a:t>
            </a:r>
            <a:r>
              <a:rPr lang="en-US" dirty="0"/>
              <a:t>, </a:t>
            </a:r>
            <a:r>
              <a:rPr lang="en-US" dirty="0" err="1"/>
              <a:t>Sogn</a:t>
            </a:r>
            <a:r>
              <a:rPr lang="en-US" dirty="0"/>
              <a:t> </a:t>
            </a:r>
            <a:r>
              <a:rPr lang="en-US" dirty="0" err="1"/>
              <a:t>og</a:t>
            </a:r>
            <a:r>
              <a:rPr lang="en-US" dirty="0"/>
              <a:t> Fjordane, Norway</a:t>
            </a:r>
          </a:p>
          <a:p>
            <a:r>
              <a:rPr lang="en-US" dirty="0"/>
              <a:t>Died 12-20-1918</a:t>
            </a:r>
          </a:p>
          <a:p>
            <a:r>
              <a:rPr lang="en-US" dirty="0"/>
              <a:t>Albert Lea, Freeborn, MN USA</a:t>
            </a:r>
          </a:p>
          <a:p>
            <a:r>
              <a:rPr lang="en-US" dirty="0"/>
              <a:t>Spouse – Christina </a:t>
            </a:r>
            <a:r>
              <a:rPr lang="en-US" dirty="0" err="1"/>
              <a:t>Knutsdtr</a:t>
            </a:r>
            <a:r>
              <a:rPr lang="en-US" dirty="0"/>
              <a:t> </a:t>
            </a:r>
            <a:r>
              <a:rPr lang="en-US" dirty="0" err="1"/>
              <a:t>Stime</a:t>
            </a:r>
            <a:endParaRPr lang="en-US" dirty="0"/>
          </a:p>
        </p:txBody>
      </p:sp>
      <p:sp>
        <p:nvSpPr>
          <p:cNvPr id="8" name="TextBox 7">
            <a:extLst>
              <a:ext uri="{FF2B5EF4-FFF2-40B4-BE49-F238E27FC236}">
                <a16:creationId xmlns:a16="http://schemas.microsoft.com/office/drawing/2014/main" id="{0610E8AF-E8A1-42ED-B973-FC57C8991CFB}"/>
              </a:ext>
            </a:extLst>
          </p:cNvPr>
          <p:cNvSpPr txBox="1"/>
          <p:nvPr/>
        </p:nvSpPr>
        <p:spPr>
          <a:xfrm>
            <a:off x="7505700" y="4388168"/>
            <a:ext cx="4053840" cy="1200329"/>
          </a:xfrm>
          <a:prstGeom prst="rect">
            <a:avLst/>
          </a:prstGeom>
          <a:noFill/>
        </p:spPr>
        <p:txBody>
          <a:bodyPr wrap="square" rtlCol="0">
            <a:spAutoFit/>
          </a:bodyPr>
          <a:lstStyle/>
          <a:p>
            <a:r>
              <a:rPr lang="en-US" dirty="0"/>
              <a:t>Knut Johannesen </a:t>
            </a:r>
            <a:r>
              <a:rPr lang="en-US" dirty="0" err="1"/>
              <a:t>Elvehjem</a:t>
            </a:r>
            <a:endParaRPr lang="en-US" dirty="0"/>
          </a:p>
          <a:p>
            <a:r>
              <a:rPr lang="en-US" dirty="0"/>
              <a:t>Born 7-10-1814</a:t>
            </a:r>
          </a:p>
          <a:p>
            <a:r>
              <a:rPr lang="en-US" dirty="0" err="1"/>
              <a:t>Hafslo</a:t>
            </a:r>
            <a:r>
              <a:rPr lang="en-US" dirty="0"/>
              <a:t>, </a:t>
            </a:r>
            <a:r>
              <a:rPr lang="en-US" dirty="0" err="1"/>
              <a:t>Sogn</a:t>
            </a:r>
            <a:r>
              <a:rPr lang="en-US" dirty="0"/>
              <a:t> </a:t>
            </a:r>
            <a:r>
              <a:rPr lang="en-US" dirty="0" err="1"/>
              <a:t>og</a:t>
            </a:r>
            <a:r>
              <a:rPr lang="en-US" dirty="0"/>
              <a:t> Fjordane, Norway</a:t>
            </a:r>
          </a:p>
          <a:p>
            <a:r>
              <a:rPr lang="en-US" dirty="0"/>
              <a:t>Spouse – Susanne </a:t>
            </a:r>
            <a:r>
              <a:rPr lang="en-US" dirty="0" err="1"/>
              <a:t>Ingebrigtsdatter</a:t>
            </a:r>
            <a:endParaRPr lang="en-US" dirty="0"/>
          </a:p>
        </p:txBody>
      </p:sp>
      <p:pic>
        <p:nvPicPr>
          <p:cNvPr id="10" name="Picture 9" descr="A picture containing clipart&#10;&#10;Description automatically generated">
            <a:extLst>
              <a:ext uri="{FF2B5EF4-FFF2-40B4-BE49-F238E27FC236}">
                <a16:creationId xmlns:a16="http://schemas.microsoft.com/office/drawing/2014/main" id="{52ED8CF6-6D78-4C2F-8F93-3E7FA0B18A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338" y="254877"/>
            <a:ext cx="1428750" cy="1905000"/>
          </a:xfrm>
          <a:prstGeom prst="rect">
            <a:avLst/>
          </a:prstGeom>
        </p:spPr>
      </p:pic>
      <p:cxnSp>
        <p:nvCxnSpPr>
          <p:cNvPr id="12" name="Straight Arrow Connector 11">
            <a:extLst>
              <a:ext uri="{FF2B5EF4-FFF2-40B4-BE49-F238E27FC236}">
                <a16:creationId xmlns:a16="http://schemas.microsoft.com/office/drawing/2014/main" id="{247010FF-027B-44D5-A81D-98A5E35DDD0A}"/>
              </a:ext>
            </a:extLst>
          </p:cNvPr>
          <p:cNvCxnSpPr>
            <a:cxnSpLocks/>
            <a:stCxn id="5" idx="1"/>
          </p:cNvCxnSpPr>
          <p:nvPr/>
        </p:nvCxnSpPr>
        <p:spPr>
          <a:xfrm flipH="1">
            <a:off x="1224176" y="1662499"/>
            <a:ext cx="1061824" cy="1248341"/>
          </a:xfrm>
          <a:prstGeom prst="straightConnector1">
            <a:avLst/>
          </a:prstGeom>
          <a:ln>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D4C9363-2A0D-41ED-8027-924D29993D00}"/>
              </a:ext>
            </a:extLst>
          </p:cNvPr>
          <p:cNvCxnSpPr>
            <a:stCxn id="5" idx="2"/>
          </p:cNvCxnSpPr>
          <p:nvPr/>
        </p:nvCxnSpPr>
        <p:spPr>
          <a:xfrm flipH="1">
            <a:off x="4075289" y="2539662"/>
            <a:ext cx="268111" cy="1571507"/>
          </a:xfrm>
          <a:prstGeom prst="straightConnector1">
            <a:avLst/>
          </a:prstGeom>
          <a:ln>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68D1E3F-027D-42FB-8A91-298788672C29}"/>
              </a:ext>
            </a:extLst>
          </p:cNvPr>
          <p:cNvCxnSpPr>
            <a:stCxn id="6" idx="0"/>
            <a:endCxn id="7" idx="1"/>
          </p:cNvCxnSpPr>
          <p:nvPr/>
        </p:nvCxnSpPr>
        <p:spPr>
          <a:xfrm flipV="1">
            <a:off x="4617720" y="2146666"/>
            <a:ext cx="2225040" cy="1964503"/>
          </a:xfrm>
          <a:prstGeom prst="straightConnector1">
            <a:avLst/>
          </a:prstGeom>
          <a:ln>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78068AC-9B47-4EF7-930B-015D683F07A5}"/>
              </a:ext>
            </a:extLst>
          </p:cNvPr>
          <p:cNvCxnSpPr>
            <a:stCxn id="7" idx="2"/>
          </p:cNvCxnSpPr>
          <p:nvPr/>
        </p:nvCxnSpPr>
        <p:spPr>
          <a:xfrm>
            <a:off x="9060180" y="3023829"/>
            <a:ext cx="0" cy="1364339"/>
          </a:xfrm>
          <a:prstGeom prst="straightConnector1">
            <a:avLst/>
          </a:prstGeom>
          <a:ln>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446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hoto, wall, indoor, sitting&#10;&#10;Description automatically generated">
            <a:extLst>
              <a:ext uri="{FF2B5EF4-FFF2-40B4-BE49-F238E27FC236}">
                <a16:creationId xmlns:a16="http://schemas.microsoft.com/office/drawing/2014/main" id="{49B87E24-D0C0-4136-B5BE-51993E4C90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7517" y="0"/>
            <a:ext cx="5030813" cy="6464595"/>
          </a:xfrm>
          <a:prstGeom prst="rect">
            <a:avLst/>
          </a:prstGeom>
        </p:spPr>
      </p:pic>
      <p:sp>
        <p:nvSpPr>
          <p:cNvPr id="6" name="TextBox 5">
            <a:extLst>
              <a:ext uri="{FF2B5EF4-FFF2-40B4-BE49-F238E27FC236}">
                <a16:creationId xmlns:a16="http://schemas.microsoft.com/office/drawing/2014/main" id="{0E5A2E54-3786-4350-B2F9-AB190B1FEC13}"/>
              </a:ext>
            </a:extLst>
          </p:cNvPr>
          <p:cNvSpPr txBox="1"/>
          <p:nvPr/>
        </p:nvSpPr>
        <p:spPr>
          <a:xfrm>
            <a:off x="594360" y="2240280"/>
            <a:ext cx="2971800" cy="2031325"/>
          </a:xfrm>
          <a:prstGeom prst="rect">
            <a:avLst/>
          </a:prstGeom>
          <a:noFill/>
        </p:spPr>
        <p:txBody>
          <a:bodyPr wrap="square" rtlCol="0">
            <a:spAutoFit/>
          </a:bodyPr>
          <a:lstStyle/>
          <a:p>
            <a:r>
              <a:rPr lang="en-US" dirty="0"/>
              <a:t>This is half-sister of my Grandfather Albert Johan Knutson.</a:t>
            </a:r>
          </a:p>
          <a:p>
            <a:r>
              <a:rPr lang="en-US" dirty="0"/>
              <a:t>Mother was 2</a:t>
            </a:r>
            <a:r>
              <a:rPr lang="en-US" baseline="30000" dirty="0"/>
              <a:t>nd</a:t>
            </a:r>
            <a:r>
              <a:rPr lang="en-US" dirty="0"/>
              <a:t> wife of Sylvester </a:t>
            </a:r>
            <a:r>
              <a:rPr lang="en-US" dirty="0" err="1"/>
              <a:t>Elvehiem</a:t>
            </a:r>
            <a:r>
              <a:rPr lang="en-US" dirty="0"/>
              <a:t> Knutson, Martha </a:t>
            </a:r>
            <a:r>
              <a:rPr lang="en-US" dirty="0" err="1"/>
              <a:t>Nilsdatter</a:t>
            </a:r>
            <a:r>
              <a:rPr lang="en-US" dirty="0"/>
              <a:t> </a:t>
            </a:r>
            <a:r>
              <a:rPr lang="en-US" dirty="0" err="1"/>
              <a:t>Morkve</a:t>
            </a:r>
            <a:endParaRPr lang="en-US" dirty="0"/>
          </a:p>
        </p:txBody>
      </p:sp>
    </p:spTree>
    <p:extLst>
      <p:ext uri="{BB962C8B-B14F-4D97-AF65-F5344CB8AC3E}">
        <p14:creationId xmlns:p14="http://schemas.microsoft.com/office/powerpoint/2010/main" val="898396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FC4256-DDBB-442B-AD94-2D3E38953CB5}"/>
              </a:ext>
            </a:extLst>
          </p:cNvPr>
          <p:cNvSpPr txBox="1"/>
          <p:nvPr/>
        </p:nvSpPr>
        <p:spPr>
          <a:xfrm>
            <a:off x="1722120" y="1173480"/>
            <a:ext cx="8747760" cy="3416320"/>
          </a:xfrm>
          <a:prstGeom prst="rect">
            <a:avLst/>
          </a:prstGeom>
          <a:noFill/>
        </p:spPr>
        <p:txBody>
          <a:bodyPr wrap="square" rtlCol="0">
            <a:spAutoFit/>
          </a:bodyPr>
          <a:lstStyle/>
          <a:p>
            <a:r>
              <a:rPr lang="en-US" dirty="0"/>
              <a:t>Sources used to establish existence of individual:</a:t>
            </a:r>
          </a:p>
          <a:p>
            <a:endParaRPr lang="en-US" dirty="0"/>
          </a:p>
          <a:p>
            <a:r>
              <a:rPr lang="en-US" dirty="0"/>
              <a:t>Iowa, County Marriages, 1838-1934</a:t>
            </a:r>
          </a:p>
          <a:p>
            <a:r>
              <a:rPr lang="en-US" dirty="0"/>
              <a:t>Minnesota Deaths and Burials, 1835-1990</a:t>
            </a:r>
          </a:p>
          <a:p>
            <a:r>
              <a:rPr lang="en-US" dirty="0"/>
              <a:t>Iowa, Delayed Birth Records, 1850-1939</a:t>
            </a:r>
          </a:p>
          <a:p>
            <a:r>
              <a:rPr lang="en-US" dirty="0"/>
              <a:t>US Census 1900</a:t>
            </a:r>
          </a:p>
          <a:p>
            <a:r>
              <a:rPr lang="en-US" dirty="0"/>
              <a:t>US Census, 1910</a:t>
            </a:r>
          </a:p>
          <a:p>
            <a:r>
              <a:rPr lang="en-US" dirty="0"/>
              <a:t>Iowa State Census, 1905</a:t>
            </a:r>
          </a:p>
          <a:p>
            <a:r>
              <a:rPr lang="en-US" dirty="0"/>
              <a:t>Minnesota Death Index, 1908-2002</a:t>
            </a:r>
          </a:p>
          <a:p>
            <a:r>
              <a:rPr lang="en-US" dirty="0"/>
              <a:t>Sylvester Knutson – Individual or family possessions: birth: June 1855, Norway</a:t>
            </a:r>
          </a:p>
          <a:p>
            <a:r>
              <a:rPr lang="en-US" dirty="0"/>
              <a:t>Norway Baptisms, 1634-1927</a:t>
            </a:r>
          </a:p>
          <a:p>
            <a:endParaRPr lang="en-US" dirty="0"/>
          </a:p>
        </p:txBody>
      </p:sp>
    </p:spTree>
    <p:extLst>
      <p:ext uri="{BB962C8B-B14F-4D97-AF65-F5344CB8AC3E}">
        <p14:creationId xmlns:p14="http://schemas.microsoft.com/office/powerpoint/2010/main" val="246797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FC4256-DDBB-442B-AD94-2D3E38953CB5}"/>
              </a:ext>
            </a:extLst>
          </p:cNvPr>
          <p:cNvSpPr txBox="1"/>
          <p:nvPr/>
        </p:nvSpPr>
        <p:spPr>
          <a:xfrm>
            <a:off x="838200" y="1173480"/>
            <a:ext cx="8747760" cy="646331"/>
          </a:xfrm>
          <a:prstGeom prst="rect">
            <a:avLst/>
          </a:prstGeom>
          <a:noFill/>
        </p:spPr>
        <p:txBody>
          <a:bodyPr wrap="square" rtlCol="0">
            <a:spAutoFit/>
          </a:bodyPr>
          <a:lstStyle/>
          <a:p>
            <a:r>
              <a:rPr lang="en-US" dirty="0"/>
              <a:t> </a:t>
            </a:r>
          </a:p>
          <a:p>
            <a:endParaRPr lang="en-US" dirty="0"/>
          </a:p>
        </p:txBody>
      </p:sp>
      <p:sp>
        <p:nvSpPr>
          <p:cNvPr id="2" name="Rectangle 1">
            <a:extLst>
              <a:ext uri="{FF2B5EF4-FFF2-40B4-BE49-F238E27FC236}">
                <a16:creationId xmlns:a16="http://schemas.microsoft.com/office/drawing/2014/main" id="{D3C769BF-D33D-4ADE-82EF-44809F00925D}"/>
              </a:ext>
            </a:extLst>
          </p:cNvPr>
          <p:cNvSpPr/>
          <p:nvPr/>
        </p:nvSpPr>
        <p:spPr>
          <a:xfrm>
            <a:off x="1151466" y="229135"/>
            <a:ext cx="9889067" cy="5324535"/>
          </a:xfrm>
          <a:prstGeom prst="rect">
            <a:avLst/>
          </a:prstGeom>
        </p:spPr>
        <p:txBody>
          <a:bodyPr wrap="square">
            <a:spAutoFit/>
          </a:bodyPr>
          <a:lstStyle/>
          <a:p>
            <a:pPr algn="ctr"/>
            <a:r>
              <a:rPr lang="en-US" b="1" dirty="0">
                <a:latin typeface="Arial" panose="020B0604020202020204" pitchFamily="34" charset="0"/>
              </a:rPr>
              <a:t>Contents</a:t>
            </a:r>
          </a:p>
          <a:p>
            <a:pPr algn="ctr"/>
            <a:r>
              <a:rPr lang="en-US" dirty="0">
                <a:latin typeface="Helvetica" panose="020B0604020202020204" pitchFamily="34" charset="0"/>
              </a:rPr>
              <a:t> [</a:t>
            </a:r>
            <a:r>
              <a:rPr lang="en-US" dirty="0">
                <a:latin typeface="Helvetica" panose="020B0604020202020204" pitchFamily="34" charset="0"/>
                <a:hlinkClick r:id="rId2">
                  <a:extLst>
                    <a:ext uri="{A12FA001-AC4F-418D-AE19-62706E023703}">
                      <ahyp:hlinkClr xmlns:ahyp="http://schemas.microsoft.com/office/drawing/2018/hyperlinkcolor" val="tx"/>
                    </a:ext>
                  </a:extLst>
                </a:hlinkClick>
              </a:rPr>
              <a:t>hide</a:t>
            </a:r>
            <a:r>
              <a:rPr lang="en-US" dirty="0">
                <a:latin typeface="Helvetica" panose="020B0604020202020204" pitchFamily="34" charset="0"/>
              </a:rPr>
              <a:t>] </a:t>
            </a:r>
          </a:p>
          <a:p>
            <a:pPr>
              <a:buFont typeface="Arial" panose="020B0604020202020204" pitchFamily="34" charset="0"/>
              <a:buChar char="•"/>
            </a:pPr>
            <a:r>
              <a:rPr lang="en-US" sz="1600" dirty="0">
                <a:latin typeface="Helvetica" panose="020B0604020202020204" pitchFamily="34" charset="0"/>
                <a:hlinkClick r:id="rId3">
                  <a:extLst>
                    <a:ext uri="{A12FA001-AC4F-418D-AE19-62706E023703}">
                      <ahyp:hlinkClr xmlns:ahyp="http://schemas.microsoft.com/office/drawing/2018/hyperlinkcolor" val="tx"/>
                    </a:ext>
                  </a:extLst>
                </a:hlinkClick>
              </a:rPr>
              <a:t>1National Archives</a:t>
            </a:r>
            <a:endParaRPr lang="en-US" sz="1600" dirty="0">
              <a:latin typeface="Helvetica" panose="020B0604020202020204" pitchFamily="34" charset="0"/>
            </a:endParaRPr>
          </a:p>
          <a:p>
            <a:pPr marL="742950" lvl="1" indent="-285750">
              <a:buFont typeface="Arial" panose="020B0604020202020204" pitchFamily="34" charset="0"/>
              <a:buChar char="•"/>
            </a:pPr>
            <a:r>
              <a:rPr lang="en-US" sz="1600" dirty="0">
                <a:latin typeface="Helvetica" panose="020B0604020202020204" pitchFamily="34" charset="0"/>
                <a:hlinkClick r:id="rId4">
                  <a:extLst>
                    <a:ext uri="{A12FA001-AC4F-418D-AE19-62706E023703}">
                      <ahyp:hlinkClr xmlns:ahyp="http://schemas.microsoft.com/office/drawing/2018/hyperlinkcolor" val="tx"/>
                    </a:ext>
                  </a:extLst>
                </a:hlinkClick>
              </a:rPr>
              <a:t>1.1Digitalarkivet (The Digital Archives)</a:t>
            </a:r>
            <a:endParaRPr lang="en-US" sz="1600" dirty="0">
              <a:latin typeface="Helvetica" panose="020B0604020202020204" pitchFamily="34" charset="0"/>
            </a:endParaRPr>
          </a:p>
          <a:p>
            <a:pPr>
              <a:buFont typeface="Arial" panose="020B0604020202020204" pitchFamily="34" charset="0"/>
              <a:buChar char="•"/>
            </a:pPr>
            <a:r>
              <a:rPr lang="en-US" sz="1600" dirty="0">
                <a:latin typeface="Helvetica" panose="020B0604020202020204" pitchFamily="34" charset="0"/>
                <a:hlinkClick r:id="rId5">
                  <a:extLst>
                    <a:ext uri="{A12FA001-AC4F-418D-AE19-62706E023703}">
                      <ahyp:hlinkClr xmlns:ahyp="http://schemas.microsoft.com/office/drawing/2018/hyperlinkcolor" val="tx"/>
                    </a:ext>
                  </a:extLst>
                </a:hlinkClick>
              </a:rPr>
              <a:t>2Regional/Municipal Archives</a:t>
            </a:r>
            <a:endParaRPr lang="en-US" sz="1600" dirty="0">
              <a:latin typeface="Helvetica" panose="020B0604020202020204" pitchFamily="34" charset="0"/>
            </a:endParaRPr>
          </a:p>
          <a:p>
            <a:pPr marL="742950" lvl="1" indent="-285750">
              <a:buFont typeface="Arial" panose="020B0604020202020204" pitchFamily="34" charset="0"/>
              <a:buChar char="•"/>
            </a:pPr>
            <a:r>
              <a:rPr lang="en-US" sz="1600" dirty="0">
                <a:latin typeface="Helvetica" panose="020B0604020202020204" pitchFamily="34" charset="0"/>
                <a:hlinkClick r:id="rId6">
                  <a:extLst>
                    <a:ext uri="{A12FA001-AC4F-418D-AE19-62706E023703}">
                      <ahyp:hlinkClr xmlns:ahyp="http://schemas.microsoft.com/office/drawing/2018/hyperlinkcolor" val="tx"/>
                    </a:ext>
                  </a:extLst>
                </a:hlinkClick>
              </a:rPr>
              <a:t>2.1</a:t>
            </a:r>
            <a:r>
              <a:rPr lang="en-US" sz="1600" b="1" dirty="0">
                <a:latin typeface="Helvetica" panose="020B0604020202020204" pitchFamily="34" charset="0"/>
                <a:hlinkClick r:id="rId6">
                  <a:extLst>
                    <a:ext uri="{A12FA001-AC4F-418D-AE19-62706E023703}">
                      <ahyp:hlinkClr xmlns:ahyp="http://schemas.microsoft.com/office/drawing/2018/hyperlinkcolor" val="tx"/>
                    </a:ext>
                  </a:extLst>
                </a:hlinkClick>
              </a:rPr>
              <a:t>For </a:t>
            </a:r>
            <a:r>
              <a:rPr lang="en-US" sz="1600" b="1" dirty="0" err="1">
                <a:latin typeface="Helvetica" panose="020B0604020202020204" pitchFamily="34" charset="0"/>
                <a:hlinkClick r:id="rId6">
                  <a:extLst>
                    <a:ext uri="{A12FA001-AC4F-418D-AE19-62706E023703}">
                      <ahyp:hlinkClr xmlns:ahyp="http://schemas.microsoft.com/office/drawing/2018/hyperlinkcolor" val="tx"/>
                    </a:ext>
                  </a:extLst>
                </a:hlinkClick>
              </a:rPr>
              <a:t>Østfold</a:t>
            </a:r>
            <a:r>
              <a:rPr lang="en-US" sz="1600" b="1" dirty="0">
                <a:latin typeface="Helvetica" panose="020B0604020202020204" pitchFamily="34" charset="0"/>
                <a:hlinkClick r:id="rId6">
                  <a:extLst>
                    <a:ext uri="{A12FA001-AC4F-418D-AE19-62706E023703}">
                      <ahyp:hlinkClr xmlns:ahyp="http://schemas.microsoft.com/office/drawing/2018/hyperlinkcolor" val="tx"/>
                    </a:ext>
                  </a:extLst>
                </a:hlinkClick>
              </a:rPr>
              <a:t>, </a:t>
            </a:r>
            <a:r>
              <a:rPr lang="en-US" sz="1600" b="1" dirty="0" err="1">
                <a:latin typeface="Helvetica" panose="020B0604020202020204" pitchFamily="34" charset="0"/>
                <a:hlinkClick r:id="rId6">
                  <a:extLst>
                    <a:ext uri="{A12FA001-AC4F-418D-AE19-62706E023703}">
                      <ahyp:hlinkClr xmlns:ahyp="http://schemas.microsoft.com/office/drawing/2018/hyperlinkcolor" val="tx"/>
                    </a:ext>
                  </a:extLst>
                </a:hlinkClick>
              </a:rPr>
              <a:t>Akershus</a:t>
            </a:r>
            <a:r>
              <a:rPr lang="en-US" sz="1600" b="1" dirty="0">
                <a:latin typeface="Helvetica" panose="020B0604020202020204" pitchFamily="34" charset="0"/>
                <a:hlinkClick r:id="rId6">
                  <a:extLst>
                    <a:ext uri="{A12FA001-AC4F-418D-AE19-62706E023703}">
                      <ahyp:hlinkClr xmlns:ahyp="http://schemas.microsoft.com/office/drawing/2018/hyperlinkcolor" val="tx"/>
                    </a:ext>
                  </a:extLst>
                </a:hlinkClick>
              </a:rPr>
              <a:t>, and Oslo counties (</a:t>
            </a:r>
            <a:r>
              <a:rPr lang="en-US" sz="1600" b="1" dirty="0" err="1">
                <a:latin typeface="Helvetica" panose="020B0604020202020204" pitchFamily="34" charset="0"/>
                <a:hlinkClick r:id="rId6">
                  <a:extLst>
                    <a:ext uri="{A12FA001-AC4F-418D-AE19-62706E023703}">
                      <ahyp:hlinkClr xmlns:ahyp="http://schemas.microsoft.com/office/drawing/2018/hyperlinkcolor" val="tx"/>
                    </a:ext>
                  </a:extLst>
                </a:hlinkClick>
              </a:rPr>
              <a:t>Fylker</a:t>
            </a:r>
            <a:r>
              <a:rPr lang="en-US" sz="1600" b="1" dirty="0">
                <a:latin typeface="Helvetica" panose="020B0604020202020204" pitchFamily="34" charset="0"/>
                <a:hlinkClick r:id="rId6">
                  <a:extLst>
                    <a:ext uri="{A12FA001-AC4F-418D-AE19-62706E023703}">
                      <ahyp:hlinkClr xmlns:ahyp="http://schemas.microsoft.com/office/drawing/2018/hyperlinkcolor" val="tx"/>
                    </a:ext>
                  </a:extLst>
                </a:hlinkClick>
              </a:rPr>
              <a:t>)</a:t>
            </a:r>
            <a:endParaRPr lang="en-US" sz="1600" dirty="0">
              <a:latin typeface="Helvetica" panose="020B0604020202020204" pitchFamily="34" charset="0"/>
            </a:endParaRPr>
          </a:p>
          <a:p>
            <a:pPr marL="742950" lvl="1" indent="-285750">
              <a:buFont typeface="Arial" panose="020B0604020202020204" pitchFamily="34" charset="0"/>
              <a:buChar char="•"/>
            </a:pPr>
            <a:r>
              <a:rPr lang="en-US" sz="1600" dirty="0">
                <a:latin typeface="Helvetica" panose="020B0604020202020204" pitchFamily="34" charset="0"/>
                <a:hlinkClick r:id="rId7">
                  <a:extLst>
                    <a:ext uri="{A12FA001-AC4F-418D-AE19-62706E023703}">
                      <ahyp:hlinkClr xmlns:ahyp="http://schemas.microsoft.com/office/drawing/2018/hyperlinkcolor" val="tx"/>
                    </a:ext>
                  </a:extLst>
                </a:hlinkClick>
              </a:rPr>
              <a:t>2.2For Buskerud, Vestfold, and </a:t>
            </a:r>
            <a:r>
              <a:rPr lang="en-US" sz="1600" dirty="0" err="1">
                <a:latin typeface="Helvetica" panose="020B0604020202020204" pitchFamily="34" charset="0"/>
                <a:hlinkClick r:id="rId7">
                  <a:extLst>
                    <a:ext uri="{A12FA001-AC4F-418D-AE19-62706E023703}">
                      <ahyp:hlinkClr xmlns:ahyp="http://schemas.microsoft.com/office/drawing/2018/hyperlinkcolor" val="tx"/>
                    </a:ext>
                  </a:extLst>
                </a:hlinkClick>
              </a:rPr>
              <a:t>Telemark</a:t>
            </a:r>
            <a:r>
              <a:rPr lang="en-US" sz="1600" dirty="0">
                <a:latin typeface="Helvetica" panose="020B0604020202020204" pitchFamily="34" charset="0"/>
                <a:hlinkClick r:id="rId7">
                  <a:extLst>
                    <a:ext uri="{A12FA001-AC4F-418D-AE19-62706E023703}">
                      <ahyp:hlinkClr xmlns:ahyp="http://schemas.microsoft.com/office/drawing/2018/hyperlinkcolor" val="tx"/>
                    </a:ext>
                  </a:extLst>
                </a:hlinkClick>
              </a:rPr>
              <a:t> Counties (</a:t>
            </a:r>
            <a:r>
              <a:rPr lang="en-US" sz="1600" dirty="0" err="1">
                <a:latin typeface="Helvetica" panose="020B0604020202020204" pitchFamily="34" charset="0"/>
                <a:hlinkClick r:id="rId7">
                  <a:extLst>
                    <a:ext uri="{A12FA001-AC4F-418D-AE19-62706E023703}">
                      <ahyp:hlinkClr xmlns:ahyp="http://schemas.microsoft.com/office/drawing/2018/hyperlinkcolor" val="tx"/>
                    </a:ext>
                  </a:extLst>
                </a:hlinkClick>
              </a:rPr>
              <a:t>Fylker</a:t>
            </a:r>
            <a:r>
              <a:rPr lang="en-US" sz="1600" dirty="0">
                <a:latin typeface="Helvetica" panose="020B0604020202020204" pitchFamily="34" charset="0"/>
                <a:hlinkClick r:id="rId7">
                  <a:extLst>
                    <a:ext uri="{A12FA001-AC4F-418D-AE19-62706E023703}">
                      <ahyp:hlinkClr xmlns:ahyp="http://schemas.microsoft.com/office/drawing/2018/hyperlinkcolor" val="tx"/>
                    </a:ext>
                  </a:extLst>
                </a:hlinkClick>
              </a:rPr>
              <a:t>)</a:t>
            </a:r>
            <a:endParaRPr lang="en-US" sz="1600" dirty="0">
              <a:latin typeface="Helvetica" panose="020B0604020202020204" pitchFamily="34" charset="0"/>
            </a:endParaRPr>
          </a:p>
          <a:p>
            <a:pPr marL="742950" lvl="1" indent="-285750">
              <a:buFont typeface="Arial" panose="020B0604020202020204" pitchFamily="34" charset="0"/>
              <a:buChar char="•"/>
            </a:pPr>
            <a:r>
              <a:rPr lang="en-US" sz="1600" dirty="0">
                <a:latin typeface="Helvetica" panose="020B0604020202020204" pitchFamily="34" charset="0"/>
                <a:hlinkClick r:id="rId8">
                  <a:extLst>
                    <a:ext uri="{A12FA001-AC4F-418D-AE19-62706E023703}">
                      <ahyp:hlinkClr xmlns:ahyp="http://schemas.microsoft.com/office/drawing/2018/hyperlinkcolor" val="tx"/>
                    </a:ext>
                  </a:extLst>
                </a:hlinkClick>
              </a:rPr>
              <a:t>2.3For Oppland and </a:t>
            </a:r>
            <a:r>
              <a:rPr lang="en-US" sz="1600" dirty="0" err="1">
                <a:latin typeface="Helvetica" panose="020B0604020202020204" pitchFamily="34" charset="0"/>
                <a:hlinkClick r:id="rId8">
                  <a:extLst>
                    <a:ext uri="{A12FA001-AC4F-418D-AE19-62706E023703}">
                      <ahyp:hlinkClr xmlns:ahyp="http://schemas.microsoft.com/office/drawing/2018/hyperlinkcolor" val="tx"/>
                    </a:ext>
                  </a:extLst>
                </a:hlinkClick>
              </a:rPr>
              <a:t>Hedemark</a:t>
            </a:r>
            <a:r>
              <a:rPr lang="en-US" sz="1600" dirty="0">
                <a:latin typeface="Helvetica" panose="020B0604020202020204" pitchFamily="34" charset="0"/>
                <a:hlinkClick r:id="rId8">
                  <a:extLst>
                    <a:ext uri="{A12FA001-AC4F-418D-AE19-62706E023703}">
                      <ahyp:hlinkClr xmlns:ahyp="http://schemas.microsoft.com/office/drawing/2018/hyperlinkcolor" val="tx"/>
                    </a:ext>
                  </a:extLst>
                </a:hlinkClick>
              </a:rPr>
              <a:t> counties (</a:t>
            </a:r>
            <a:r>
              <a:rPr lang="en-US" sz="1600" dirty="0" err="1">
                <a:latin typeface="Helvetica" panose="020B0604020202020204" pitchFamily="34" charset="0"/>
                <a:hlinkClick r:id="rId8">
                  <a:extLst>
                    <a:ext uri="{A12FA001-AC4F-418D-AE19-62706E023703}">
                      <ahyp:hlinkClr xmlns:ahyp="http://schemas.microsoft.com/office/drawing/2018/hyperlinkcolor" val="tx"/>
                    </a:ext>
                  </a:extLst>
                </a:hlinkClick>
              </a:rPr>
              <a:t>Fylker</a:t>
            </a:r>
            <a:r>
              <a:rPr lang="en-US" sz="1600" dirty="0">
                <a:latin typeface="Helvetica" panose="020B0604020202020204" pitchFamily="34" charset="0"/>
                <a:hlinkClick r:id="rId8">
                  <a:extLst>
                    <a:ext uri="{A12FA001-AC4F-418D-AE19-62706E023703}">
                      <ahyp:hlinkClr xmlns:ahyp="http://schemas.microsoft.com/office/drawing/2018/hyperlinkcolor" val="tx"/>
                    </a:ext>
                  </a:extLst>
                </a:hlinkClick>
              </a:rPr>
              <a:t>)</a:t>
            </a:r>
            <a:endParaRPr lang="en-US" sz="1600" dirty="0">
              <a:latin typeface="Helvetica" panose="020B0604020202020204" pitchFamily="34" charset="0"/>
            </a:endParaRPr>
          </a:p>
          <a:p>
            <a:pPr marL="742950" lvl="1" indent="-285750">
              <a:buFont typeface="Arial" panose="020B0604020202020204" pitchFamily="34" charset="0"/>
              <a:buChar char="•"/>
            </a:pPr>
            <a:r>
              <a:rPr lang="en-US" sz="1600" dirty="0">
                <a:latin typeface="Helvetica" panose="020B0604020202020204" pitchFamily="34" charset="0"/>
                <a:hlinkClick r:id="rId9">
                  <a:extLst>
                    <a:ext uri="{A12FA001-AC4F-418D-AE19-62706E023703}">
                      <ahyp:hlinkClr xmlns:ahyp="http://schemas.microsoft.com/office/drawing/2018/hyperlinkcolor" val="tx"/>
                    </a:ext>
                  </a:extLst>
                </a:hlinkClick>
              </a:rPr>
              <a:t>2.4For Aust-Agder and Vest-</a:t>
            </a:r>
            <a:r>
              <a:rPr lang="en-US" sz="1600" dirty="0" err="1">
                <a:latin typeface="Helvetica" panose="020B0604020202020204" pitchFamily="34" charset="0"/>
                <a:hlinkClick r:id="rId9">
                  <a:extLst>
                    <a:ext uri="{A12FA001-AC4F-418D-AE19-62706E023703}">
                      <ahyp:hlinkClr xmlns:ahyp="http://schemas.microsoft.com/office/drawing/2018/hyperlinkcolor" val="tx"/>
                    </a:ext>
                  </a:extLst>
                </a:hlinkClick>
              </a:rPr>
              <a:t>Agder</a:t>
            </a:r>
            <a:r>
              <a:rPr lang="en-US" sz="1600" dirty="0">
                <a:latin typeface="Helvetica" panose="020B0604020202020204" pitchFamily="34" charset="0"/>
                <a:hlinkClick r:id="rId9">
                  <a:extLst>
                    <a:ext uri="{A12FA001-AC4F-418D-AE19-62706E023703}">
                      <ahyp:hlinkClr xmlns:ahyp="http://schemas.microsoft.com/office/drawing/2018/hyperlinkcolor" val="tx"/>
                    </a:ext>
                  </a:extLst>
                </a:hlinkClick>
              </a:rPr>
              <a:t> counties (</a:t>
            </a:r>
            <a:r>
              <a:rPr lang="en-US" sz="1600" dirty="0" err="1">
                <a:latin typeface="Helvetica" panose="020B0604020202020204" pitchFamily="34" charset="0"/>
                <a:hlinkClick r:id="rId9">
                  <a:extLst>
                    <a:ext uri="{A12FA001-AC4F-418D-AE19-62706E023703}">
                      <ahyp:hlinkClr xmlns:ahyp="http://schemas.microsoft.com/office/drawing/2018/hyperlinkcolor" val="tx"/>
                    </a:ext>
                  </a:extLst>
                </a:hlinkClick>
              </a:rPr>
              <a:t>Fylker</a:t>
            </a:r>
            <a:r>
              <a:rPr lang="en-US" sz="1600" dirty="0">
                <a:latin typeface="Helvetica" panose="020B0604020202020204" pitchFamily="34" charset="0"/>
                <a:hlinkClick r:id="rId9">
                  <a:extLst>
                    <a:ext uri="{A12FA001-AC4F-418D-AE19-62706E023703}">
                      <ahyp:hlinkClr xmlns:ahyp="http://schemas.microsoft.com/office/drawing/2018/hyperlinkcolor" val="tx"/>
                    </a:ext>
                  </a:extLst>
                </a:hlinkClick>
              </a:rPr>
              <a:t>)</a:t>
            </a:r>
            <a:endParaRPr lang="en-US" sz="1600" dirty="0">
              <a:latin typeface="Helvetica" panose="020B0604020202020204" pitchFamily="34" charset="0"/>
            </a:endParaRPr>
          </a:p>
          <a:p>
            <a:pPr marL="742950" lvl="1" indent="-285750">
              <a:buFont typeface="Arial" panose="020B0604020202020204" pitchFamily="34" charset="0"/>
              <a:buChar char="•"/>
            </a:pPr>
            <a:r>
              <a:rPr lang="en-US" sz="1600" dirty="0">
                <a:latin typeface="Helvetica" panose="020B0604020202020204" pitchFamily="34" charset="0"/>
                <a:hlinkClick r:id="rId10">
                  <a:extLst>
                    <a:ext uri="{A12FA001-AC4F-418D-AE19-62706E023703}">
                      <ahyp:hlinkClr xmlns:ahyp="http://schemas.microsoft.com/office/drawing/2018/hyperlinkcolor" val="tx"/>
                    </a:ext>
                  </a:extLst>
                </a:hlinkClick>
              </a:rPr>
              <a:t>2.5For Rogaland County (</a:t>
            </a:r>
            <a:r>
              <a:rPr lang="en-US" sz="1600" dirty="0" err="1">
                <a:latin typeface="Helvetica" panose="020B0604020202020204" pitchFamily="34" charset="0"/>
                <a:hlinkClick r:id="rId10">
                  <a:extLst>
                    <a:ext uri="{A12FA001-AC4F-418D-AE19-62706E023703}">
                      <ahyp:hlinkClr xmlns:ahyp="http://schemas.microsoft.com/office/drawing/2018/hyperlinkcolor" val="tx"/>
                    </a:ext>
                  </a:extLst>
                </a:hlinkClick>
              </a:rPr>
              <a:t>Fylke</a:t>
            </a:r>
            <a:r>
              <a:rPr lang="en-US" sz="1600" dirty="0">
                <a:latin typeface="Helvetica" panose="020B0604020202020204" pitchFamily="34" charset="0"/>
                <a:hlinkClick r:id="rId10">
                  <a:extLst>
                    <a:ext uri="{A12FA001-AC4F-418D-AE19-62706E023703}">
                      <ahyp:hlinkClr xmlns:ahyp="http://schemas.microsoft.com/office/drawing/2018/hyperlinkcolor" val="tx"/>
                    </a:ext>
                  </a:extLst>
                </a:hlinkClick>
              </a:rPr>
              <a:t>)</a:t>
            </a:r>
            <a:endParaRPr lang="en-US" sz="1600" dirty="0">
              <a:latin typeface="Helvetica" panose="020B0604020202020204" pitchFamily="34" charset="0"/>
            </a:endParaRPr>
          </a:p>
          <a:p>
            <a:pPr marL="742950" lvl="1" indent="-285750">
              <a:buFont typeface="Arial" panose="020B0604020202020204" pitchFamily="34" charset="0"/>
              <a:buChar char="•"/>
            </a:pPr>
            <a:r>
              <a:rPr lang="en-US" sz="1600" b="1" u="sng" dirty="0">
                <a:latin typeface="Helvetica" panose="020B0604020202020204" pitchFamily="34" charset="0"/>
                <a:hlinkClick r:id="rId11">
                  <a:extLst>
                    <a:ext uri="{A12FA001-AC4F-418D-AE19-62706E023703}">
                      <ahyp:hlinkClr xmlns:ahyp="http://schemas.microsoft.com/office/drawing/2018/hyperlinkcolor" val="tx"/>
                    </a:ext>
                  </a:extLst>
                </a:hlinkClick>
              </a:rPr>
              <a:t>2.6For Hordaland, Bergen, and </a:t>
            </a:r>
            <a:r>
              <a:rPr lang="en-US" sz="1600" b="1" u="sng" dirty="0" err="1">
                <a:latin typeface="Helvetica" panose="020B0604020202020204" pitchFamily="34" charset="0"/>
                <a:hlinkClick r:id="rId11">
                  <a:extLst>
                    <a:ext uri="{A12FA001-AC4F-418D-AE19-62706E023703}">
                      <ahyp:hlinkClr xmlns:ahyp="http://schemas.microsoft.com/office/drawing/2018/hyperlinkcolor" val="tx"/>
                    </a:ext>
                  </a:extLst>
                </a:hlinkClick>
              </a:rPr>
              <a:t>Sogn</a:t>
            </a:r>
            <a:r>
              <a:rPr lang="en-US" sz="1600" b="1" u="sng" dirty="0">
                <a:latin typeface="Helvetica" panose="020B0604020202020204" pitchFamily="34" charset="0"/>
                <a:hlinkClick r:id="rId11">
                  <a:extLst>
                    <a:ext uri="{A12FA001-AC4F-418D-AE19-62706E023703}">
                      <ahyp:hlinkClr xmlns:ahyp="http://schemas.microsoft.com/office/drawing/2018/hyperlinkcolor" val="tx"/>
                    </a:ext>
                  </a:extLst>
                </a:hlinkClick>
              </a:rPr>
              <a:t> </a:t>
            </a:r>
            <a:r>
              <a:rPr lang="en-US" sz="1600" b="1" u="sng" dirty="0" err="1">
                <a:latin typeface="Helvetica" panose="020B0604020202020204" pitchFamily="34" charset="0"/>
                <a:hlinkClick r:id="rId11">
                  <a:extLst>
                    <a:ext uri="{A12FA001-AC4F-418D-AE19-62706E023703}">
                      <ahyp:hlinkClr xmlns:ahyp="http://schemas.microsoft.com/office/drawing/2018/hyperlinkcolor" val="tx"/>
                    </a:ext>
                  </a:extLst>
                </a:hlinkClick>
              </a:rPr>
              <a:t>og</a:t>
            </a:r>
            <a:r>
              <a:rPr lang="en-US" sz="1600" b="1" u="sng" dirty="0">
                <a:latin typeface="Helvetica" panose="020B0604020202020204" pitchFamily="34" charset="0"/>
                <a:hlinkClick r:id="rId11">
                  <a:extLst>
                    <a:ext uri="{A12FA001-AC4F-418D-AE19-62706E023703}">
                      <ahyp:hlinkClr xmlns:ahyp="http://schemas.microsoft.com/office/drawing/2018/hyperlinkcolor" val="tx"/>
                    </a:ext>
                  </a:extLst>
                </a:hlinkClick>
              </a:rPr>
              <a:t> Fjordane counties (</a:t>
            </a:r>
            <a:r>
              <a:rPr lang="en-US" sz="1600" b="1" u="sng" dirty="0" err="1">
                <a:latin typeface="Helvetica" panose="020B0604020202020204" pitchFamily="34" charset="0"/>
                <a:hlinkClick r:id="rId11">
                  <a:extLst>
                    <a:ext uri="{A12FA001-AC4F-418D-AE19-62706E023703}">
                      <ahyp:hlinkClr xmlns:ahyp="http://schemas.microsoft.com/office/drawing/2018/hyperlinkcolor" val="tx"/>
                    </a:ext>
                  </a:extLst>
                </a:hlinkClick>
              </a:rPr>
              <a:t>Fylker</a:t>
            </a:r>
            <a:r>
              <a:rPr lang="en-US" sz="1600" b="1" u="sng" dirty="0">
                <a:latin typeface="Helvetica" panose="020B0604020202020204" pitchFamily="34" charset="0"/>
                <a:hlinkClick r:id="rId11">
                  <a:extLst>
                    <a:ext uri="{A12FA001-AC4F-418D-AE19-62706E023703}">
                      <ahyp:hlinkClr xmlns:ahyp="http://schemas.microsoft.com/office/drawing/2018/hyperlinkcolor" val="tx"/>
                    </a:ext>
                  </a:extLst>
                </a:hlinkClick>
              </a:rPr>
              <a:t>)</a:t>
            </a:r>
            <a:endParaRPr lang="en-US" sz="1600" b="1" dirty="0">
              <a:latin typeface="Helvetica" panose="020B0604020202020204" pitchFamily="34" charset="0"/>
            </a:endParaRPr>
          </a:p>
          <a:p>
            <a:pPr marL="742950" lvl="1" indent="-285750">
              <a:buFont typeface="Arial" panose="020B0604020202020204" pitchFamily="34" charset="0"/>
              <a:buChar char="•"/>
            </a:pPr>
            <a:r>
              <a:rPr lang="en-US" sz="1600" dirty="0">
                <a:latin typeface="Helvetica" panose="020B0604020202020204" pitchFamily="34" charset="0"/>
                <a:hlinkClick r:id="rId12">
                  <a:extLst>
                    <a:ext uri="{A12FA001-AC4F-418D-AE19-62706E023703}">
                      <ahyp:hlinkClr xmlns:ahyp="http://schemas.microsoft.com/office/drawing/2018/hyperlinkcolor" val="tx"/>
                    </a:ext>
                  </a:extLst>
                </a:hlinkClick>
              </a:rPr>
              <a:t>2.7For </a:t>
            </a:r>
            <a:r>
              <a:rPr lang="en-US" sz="1600" dirty="0" err="1">
                <a:latin typeface="Helvetica" panose="020B0604020202020204" pitchFamily="34" charset="0"/>
                <a:hlinkClick r:id="rId12">
                  <a:extLst>
                    <a:ext uri="{A12FA001-AC4F-418D-AE19-62706E023703}">
                      <ahyp:hlinkClr xmlns:ahyp="http://schemas.microsoft.com/office/drawing/2018/hyperlinkcolor" val="tx"/>
                    </a:ext>
                  </a:extLst>
                </a:hlinkClick>
              </a:rPr>
              <a:t>Møre</a:t>
            </a:r>
            <a:r>
              <a:rPr lang="en-US" sz="1600" dirty="0">
                <a:latin typeface="Helvetica" panose="020B0604020202020204" pitchFamily="34" charset="0"/>
                <a:hlinkClick r:id="rId12">
                  <a:extLst>
                    <a:ext uri="{A12FA001-AC4F-418D-AE19-62706E023703}">
                      <ahyp:hlinkClr xmlns:ahyp="http://schemas.microsoft.com/office/drawing/2018/hyperlinkcolor" val="tx"/>
                    </a:ext>
                  </a:extLst>
                </a:hlinkClick>
              </a:rPr>
              <a:t> </a:t>
            </a:r>
            <a:r>
              <a:rPr lang="en-US" sz="1600" dirty="0" err="1">
                <a:latin typeface="Helvetica" panose="020B0604020202020204" pitchFamily="34" charset="0"/>
                <a:hlinkClick r:id="rId12">
                  <a:extLst>
                    <a:ext uri="{A12FA001-AC4F-418D-AE19-62706E023703}">
                      <ahyp:hlinkClr xmlns:ahyp="http://schemas.microsoft.com/office/drawing/2018/hyperlinkcolor" val="tx"/>
                    </a:ext>
                  </a:extLst>
                </a:hlinkClick>
              </a:rPr>
              <a:t>og</a:t>
            </a:r>
            <a:r>
              <a:rPr lang="en-US" sz="1600" dirty="0">
                <a:latin typeface="Helvetica" panose="020B0604020202020204" pitchFamily="34" charset="0"/>
                <a:hlinkClick r:id="rId12">
                  <a:extLst>
                    <a:ext uri="{A12FA001-AC4F-418D-AE19-62706E023703}">
                      <ahyp:hlinkClr xmlns:ahyp="http://schemas.microsoft.com/office/drawing/2018/hyperlinkcolor" val="tx"/>
                    </a:ext>
                  </a:extLst>
                </a:hlinkClick>
              </a:rPr>
              <a:t> </a:t>
            </a:r>
            <a:r>
              <a:rPr lang="en-US" sz="1600" dirty="0" err="1">
                <a:latin typeface="Helvetica" panose="020B0604020202020204" pitchFamily="34" charset="0"/>
                <a:hlinkClick r:id="rId12">
                  <a:extLst>
                    <a:ext uri="{A12FA001-AC4F-418D-AE19-62706E023703}">
                      <ahyp:hlinkClr xmlns:ahyp="http://schemas.microsoft.com/office/drawing/2018/hyperlinkcolor" val="tx"/>
                    </a:ext>
                  </a:extLst>
                </a:hlinkClick>
              </a:rPr>
              <a:t>Romsdal</a:t>
            </a:r>
            <a:r>
              <a:rPr lang="en-US" sz="1600" dirty="0">
                <a:latin typeface="Helvetica" panose="020B0604020202020204" pitchFamily="34" charset="0"/>
                <a:hlinkClick r:id="rId12">
                  <a:extLst>
                    <a:ext uri="{A12FA001-AC4F-418D-AE19-62706E023703}">
                      <ahyp:hlinkClr xmlns:ahyp="http://schemas.microsoft.com/office/drawing/2018/hyperlinkcolor" val="tx"/>
                    </a:ext>
                  </a:extLst>
                </a:hlinkClick>
              </a:rPr>
              <a:t>, </a:t>
            </a:r>
            <a:r>
              <a:rPr lang="en-US" sz="1600" dirty="0" err="1">
                <a:latin typeface="Helvetica" panose="020B0604020202020204" pitchFamily="34" charset="0"/>
                <a:hlinkClick r:id="rId12">
                  <a:extLst>
                    <a:ext uri="{A12FA001-AC4F-418D-AE19-62706E023703}">
                      <ahyp:hlinkClr xmlns:ahyp="http://schemas.microsoft.com/office/drawing/2018/hyperlinkcolor" val="tx"/>
                    </a:ext>
                  </a:extLst>
                </a:hlinkClick>
              </a:rPr>
              <a:t>Sør-Trøndelag</a:t>
            </a:r>
            <a:r>
              <a:rPr lang="en-US" sz="1600" dirty="0">
                <a:latin typeface="Helvetica" panose="020B0604020202020204" pitchFamily="34" charset="0"/>
                <a:hlinkClick r:id="rId12">
                  <a:extLst>
                    <a:ext uri="{A12FA001-AC4F-418D-AE19-62706E023703}">
                      <ahyp:hlinkClr xmlns:ahyp="http://schemas.microsoft.com/office/drawing/2018/hyperlinkcolor" val="tx"/>
                    </a:ext>
                  </a:extLst>
                </a:hlinkClick>
              </a:rPr>
              <a:t>, Nord-</a:t>
            </a:r>
            <a:r>
              <a:rPr lang="en-US" sz="1600" dirty="0" err="1">
                <a:latin typeface="Helvetica" panose="020B0604020202020204" pitchFamily="34" charset="0"/>
                <a:hlinkClick r:id="rId12">
                  <a:extLst>
                    <a:ext uri="{A12FA001-AC4F-418D-AE19-62706E023703}">
                      <ahyp:hlinkClr xmlns:ahyp="http://schemas.microsoft.com/office/drawing/2018/hyperlinkcolor" val="tx"/>
                    </a:ext>
                  </a:extLst>
                </a:hlinkClick>
              </a:rPr>
              <a:t>Trøndelag</a:t>
            </a:r>
            <a:r>
              <a:rPr lang="en-US" sz="1600" dirty="0">
                <a:latin typeface="Helvetica" panose="020B0604020202020204" pitchFamily="34" charset="0"/>
                <a:hlinkClick r:id="rId12">
                  <a:extLst>
                    <a:ext uri="{A12FA001-AC4F-418D-AE19-62706E023703}">
                      <ahyp:hlinkClr xmlns:ahyp="http://schemas.microsoft.com/office/drawing/2018/hyperlinkcolor" val="tx"/>
                    </a:ext>
                  </a:extLst>
                </a:hlinkClick>
              </a:rPr>
              <a:t>, and </a:t>
            </a:r>
            <a:r>
              <a:rPr lang="en-US" sz="1600" dirty="0" err="1">
                <a:latin typeface="Helvetica" panose="020B0604020202020204" pitchFamily="34" charset="0"/>
                <a:hlinkClick r:id="rId12">
                  <a:extLst>
                    <a:ext uri="{A12FA001-AC4F-418D-AE19-62706E023703}">
                      <ahyp:hlinkClr xmlns:ahyp="http://schemas.microsoft.com/office/drawing/2018/hyperlinkcolor" val="tx"/>
                    </a:ext>
                  </a:extLst>
                </a:hlinkClick>
              </a:rPr>
              <a:t>Nordland</a:t>
            </a:r>
            <a:r>
              <a:rPr lang="en-US" sz="1600" dirty="0">
                <a:latin typeface="Helvetica" panose="020B0604020202020204" pitchFamily="34" charset="0"/>
                <a:hlinkClick r:id="rId12">
                  <a:extLst>
                    <a:ext uri="{A12FA001-AC4F-418D-AE19-62706E023703}">
                      <ahyp:hlinkClr xmlns:ahyp="http://schemas.microsoft.com/office/drawing/2018/hyperlinkcolor" val="tx"/>
                    </a:ext>
                  </a:extLst>
                </a:hlinkClick>
              </a:rPr>
              <a:t> counties (</a:t>
            </a:r>
            <a:r>
              <a:rPr lang="en-US" sz="1600" dirty="0" err="1">
                <a:latin typeface="Helvetica" panose="020B0604020202020204" pitchFamily="34" charset="0"/>
                <a:hlinkClick r:id="rId12">
                  <a:extLst>
                    <a:ext uri="{A12FA001-AC4F-418D-AE19-62706E023703}">
                      <ahyp:hlinkClr xmlns:ahyp="http://schemas.microsoft.com/office/drawing/2018/hyperlinkcolor" val="tx"/>
                    </a:ext>
                  </a:extLst>
                </a:hlinkClick>
              </a:rPr>
              <a:t>fylker</a:t>
            </a:r>
            <a:r>
              <a:rPr lang="en-US" sz="1600" dirty="0">
                <a:latin typeface="Helvetica" panose="020B0604020202020204" pitchFamily="34" charset="0"/>
                <a:hlinkClick r:id="rId12">
                  <a:extLst>
                    <a:ext uri="{A12FA001-AC4F-418D-AE19-62706E023703}">
                      <ahyp:hlinkClr xmlns:ahyp="http://schemas.microsoft.com/office/drawing/2018/hyperlinkcolor" val="tx"/>
                    </a:ext>
                  </a:extLst>
                </a:hlinkClick>
              </a:rPr>
              <a:t>)</a:t>
            </a:r>
            <a:endParaRPr lang="en-US" sz="1600" dirty="0">
              <a:latin typeface="Helvetica" panose="020B0604020202020204" pitchFamily="34" charset="0"/>
            </a:endParaRPr>
          </a:p>
          <a:p>
            <a:pPr marL="742950" lvl="1" indent="-285750">
              <a:buFont typeface="Arial" panose="020B0604020202020204" pitchFamily="34" charset="0"/>
              <a:buChar char="•"/>
            </a:pPr>
            <a:r>
              <a:rPr lang="en-US" sz="1600" dirty="0">
                <a:latin typeface="Helvetica" panose="020B0604020202020204" pitchFamily="34" charset="0"/>
                <a:hlinkClick r:id="rId13">
                  <a:extLst>
                    <a:ext uri="{A12FA001-AC4F-418D-AE19-62706E023703}">
                      <ahyp:hlinkClr xmlns:ahyp="http://schemas.microsoft.com/office/drawing/2018/hyperlinkcolor" val="tx"/>
                    </a:ext>
                  </a:extLst>
                </a:hlinkClick>
              </a:rPr>
              <a:t>2.8For Troms and </a:t>
            </a:r>
            <a:r>
              <a:rPr lang="en-US" sz="1600" dirty="0" err="1">
                <a:latin typeface="Helvetica" panose="020B0604020202020204" pitchFamily="34" charset="0"/>
                <a:hlinkClick r:id="rId13">
                  <a:extLst>
                    <a:ext uri="{A12FA001-AC4F-418D-AE19-62706E023703}">
                      <ahyp:hlinkClr xmlns:ahyp="http://schemas.microsoft.com/office/drawing/2018/hyperlinkcolor" val="tx"/>
                    </a:ext>
                  </a:extLst>
                </a:hlinkClick>
              </a:rPr>
              <a:t>Finnmark</a:t>
            </a:r>
            <a:r>
              <a:rPr lang="en-US" sz="1600" dirty="0">
                <a:latin typeface="Helvetica" panose="020B0604020202020204" pitchFamily="34" charset="0"/>
                <a:hlinkClick r:id="rId13">
                  <a:extLst>
                    <a:ext uri="{A12FA001-AC4F-418D-AE19-62706E023703}">
                      <ahyp:hlinkClr xmlns:ahyp="http://schemas.microsoft.com/office/drawing/2018/hyperlinkcolor" val="tx"/>
                    </a:ext>
                  </a:extLst>
                </a:hlinkClick>
              </a:rPr>
              <a:t> counties (</a:t>
            </a:r>
            <a:r>
              <a:rPr lang="en-US" sz="1600" dirty="0" err="1">
                <a:latin typeface="Helvetica" panose="020B0604020202020204" pitchFamily="34" charset="0"/>
                <a:hlinkClick r:id="rId13">
                  <a:extLst>
                    <a:ext uri="{A12FA001-AC4F-418D-AE19-62706E023703}">
                      <ahyp:hlinkClr xmlns:ahyp="http://schemas.microsoft.com/office/drawing/2018/hyperlinkcolor" val="tx"/>
                    </a:ext>
                  </a:extLst>
                </a:hlinkClick>
              </a:rPr>
              <a:t>Fylker</a:t>
            </a:r>
            <a:r>
              <a:rPr lang="en-US" sz="1600" dirty="0">
                <a:latin typeface="Helvetica" panose="020B0604020202020204" pitchFamily="34" charset="0"/>
                <a:hlinkClick r:id="rId13">
                  <a:extLst>
                    <a:ext uri="{A12FA001-AC4F-418D-AE19-62706E023703}">
                      <ahyp:hlinkClr xmlns:ahyp="http://schemas.microsoft.com/office/drawing/2018/hyperlinkcolor" val="tx"/>
                    </a:ext>
                  </a:extLst>
                </a:hlinkClick>
              </a:rPr>
              <a:t>)</a:t>
            </a:r>
            <a:endParaRPr lang="en-US" sz="1600" dirty="0">
              <a:latin typeface="Helvetica" panose="020B0604020202020204" pitchFamily="34" charset="0"/>
            </a:endParaRPr>
          </a:p>
          <a:p>
            <a:pPr marL="742950" lvl="1" indent="-285750">
              <a:buFont typeface="Arial" panose="020B0604020202020204" pitchFamily="34" charset="0"/>
              <a:buChar char="•"/>
            </a:pPr>
            <a:r>
              <a:rPr lang="en-US" sz="1600" dirty="0">
                <a:latin typeface="Helvetica" panose="020B0604020202020204" pitchFamily="34" charset="0"/>
                <a:hlinkClick r:id="rId14">
                  <a:extLst>
                    <a:ext uri="{A12FA001-AC4F-418D-AE19-62706E023703}">
                      <ahyp:hlinkClr xmlns:ahyp="http://schemas.microsoft.com/office/drawing/2018/hyperlinkcolor" val="tx"/>
                    </a:ext>
                  </a:extLst>
                </a:hlinkClick>
              </a:rPr>
              <a:t>2.9Samisk </a:t>
            </a:r>
            <a:r>
              <a:rPr lang="en-US" sz="1600" dirty="0" err="1">
                <a:latin typeface="Helvetica" panose="020B0604020202020204" pitchFamily="34" charset="0"/>
                <a:hlinkClick r:id="rId14">
                  <a:extLst>
                    <a:ext uri="{A12FA001-AC4F-418D-AE19-62706E023703}">
                      <ahyp:hlinkClr xmlns:ahyp="http://schemas.microsoft.com/office/drawing/2018/hyperlinkcolor" val="tx"/>
                    </a:ext>
                  </a:extLst>
                </a:hlinkClick>
              </a:rPr>
              <a:t>Arkiv</a:t>
            </a:r>
            <a:r>
              <a:rPr lang="en-US" sz="1600" dirty="0">
                <a:latin typeface="Helvetica" panose="020B0604020202020204" pitchFamily="34" charset="0"/>
                <a:hlinkClick r:id="rId14">
                  <a:extLst>
                    <a:ext uri="{A12FA001-AC4F-418D-AE19-62706E023703}">
                      <ahyp:hlinkClr xmlns:ahyp="http://schemas.microsoft.com/office/drawing/2018/hyperlinkcolor" val="tx"/>
                    </a:ext>
                  </a:extLst>
                </a:hlinkClick>
              </a:rPr>
              <a:t> /Sámi </a:t>
            </a:r>
            <a:r>
              <a:rPr lang="en-US" sz="1600" dirty="0" err="1">
                <a:latin typeface="Helvetica" panose="020B0604020202020204" pitchFamily="34" charset="0"/>
                <a:hlinkClick r:id="rId14">
                  <a:extLst>
                    <a:ext uri="{A12FA001-AC4F-418D-AE19-62706E023703}">
                      <ahyp:hlinkClr xmlns:ahyp="http://schemas.microsoft.com/office/drawing/2018/hyperlinkcolor" val="tx"/>
                    </a:ext>
                  </a:extLst>
                </a:hlinkClick>
              </a:rPr>
              <a:t>Arkiiva</a:t>
            </a:r>
            <a:r>
              <a:rPr lang="en-US" sz="1600" dirty="0">
                <a:latin typeface="Helvetica" panose="020B0604020202020204" pitchFamily="34" charset="0"/>
                <a:hlinkClick r:id="rId14">
                  <a:extLst>
                    <a:ext uri="{A12FA001-AC4F-418D-AE19-62706E023703}">
                      <ahyp:hlinkClr xmlns:ahyp="http://schemas.microsoft.com/office/drawing/2018/hyperlinkcolor" val="tx"/>
                    </a:ext>
                  </a:extLst>
                </a:hlinkClick>
              </a:rPr>
              <a:t> (The Sámi Archives)</a:t>
            </a:r>
            <a:endParaRPr lang="en-US" sz="1600" dirty="0">
              <a:latin typeface="Helvetica" panose="020B0604020202020204" pitchFamily="34" charset="0"/>
            </a:endParaRPr>
          </a:p>
          <a:p>
            <a:pPr>
              <a:buFont typeface="Arial" panose="020B0604020202020204" pitchFamily="34" charset="0"/>
              <a:buChar char="•"/>
            </a:pPr>
            <a:r>
              <a:rPr lang="en-US" sz="1600" dirty="0">
                <a:latin typeface="Helvetica" panose="020B0604020202020204" pitchFamily="34" charset="0"/>
                <a:hlinkClick r:id="rId15">
                  <a:extLst>
                    <a:ext uri="{A12FA001-AC4F-418D-AE19-62706E023703}">
                      <ahyp:hlinkClr xmlns:ahyp="http://schemas.microsoft.com/office/drawing/2018/hyperlinkcolor" val="tx"/>
                    </a:ext>
                  </a:extLst>
                </a:hlinkClick>
              </a:rPr>
              <a:t>3Church Parish Offices</a:t>
            </a:r>
            <a:endParaRPr lang="en-US" sz="1600" dirty="0">
              <a:latin typeface="Helvetica" panose="020B0604020202020204" pitchFamily="34" charset="0"/>
            </a:endParaRPr>
          </a:p>
          <a:p>
            <a:pPr>
              <a:buFont typeface="Arial" panose="020B0604020202020204" pitchFamily="34" charset="0"/>
              <a:buChar char="•"/>
            </a:pPr>
            <a:r>
              <a:rPr lang="en-US" sz="1600" dirty="0">
                <a:latin typeface="Helvetica" panose="020B0604020202020204" pitchFamily="34" charset="0"/>
                <a:hlinkClick r:id="rId16">
                  <a:extLst>
                    <a:ext uri="{A12FA001-AC4F-418D-AE19-62706E023703}">
                      <ahyp:hlinkClr xmlns:ahyp="http://schemas.microsoft.com/office/drawing/2018/hyperlinkcolor" val="tx"/>
                    </a:ext>
                  </a:extLst>
                </a:hlinkClick>
              </a:rPr>
              <a:t>4University and Public Libraries</a:t>
            </a:r>
            <a:endParaRPr lang="en-US" sz="1600" dirty="0">
              <a:latin typeface="Helvetica" panose="020B0604020202020204" pitchFamily="34" charset="0"/>
            </a:endParaRPr>
          </a:p>
          <a:p>
            <a:pPr>
              <a:buFont typeface="Arial" panose="020B0604020202020204" pitchFamily="34" charset="0"/>
              <a:buChar char="•"/>
            </a:pPr>
            <a:r>
              <a:rPr lang="en-US" sz="1600" dirty="0">
                <a:latin typeface="Helvetica" panose="020B0604020202020204" pitchFamily="34" charset="0"/>
                <a:hlinkClick r:id="rId17">
                  <a:extLst>
                    <a:ext uri="{A12FA001-AC4F-418D-AE19-62706E023703}">
                      <ahyp:hlinkClr xmlns:ahyp="http://schemas.microsoft.com/office/drawing/2018/hyperlinkcolor" val="tx"/>
                    </a:ext>
                  </a:extLst>
                </a:hlinkClick>
              </a:rPr>
              <a:t>5Historical and Genealogical Societies</a:t>
            </a:r>
            <a:endParaRPr lang="en-US" sz="1600" dirty="0">
              <a:latin typeface="Helvetica" panose="020B0604020202020204" pitchFamily="34" charset="0"/>
            </a:endParaRPr>
          </a:p>
          <a:p>
            <a:pPr>
              <a:buFont typeface="Arial" panose="020B0604020202020204" pitchFamily="34" charset="0"/>
              <a:buChar char="•"/>
            </a:pPr>
            <a:r>
              <a:rPr lang="en-US" sz="1600" dirty="0">
                <a:latin typeface="Helvetica" panose="020B0604020202020204" pitchFamily="34" charset="0"/>
                <a:hlinkClick r:id="rId18">
                  <a:extLst>
                    <a:ext uri="{A12FA001-AC4F-418D-AE19-62706E023703}">
                      <ahyp:hlinkClr xmlns:ahyp="http://schemas.microsoft.com/office/drawing/2018/hyperlinkcolor" val="tx"/>
                    </a:ext>
                  </a:extLst>
                </a:hlinkClick>
              </a:rPr>
              <a:t>6Other Archives and Libraries</a:t>
            </a:r>
            <a:endParaRPr lang="en-US" sz="1600" dirty="0">
              <a:latin typeface="Helvetica" panose="020B0604020202020204" pitchFamily="34" charset="0"/>
            </a:endParaRPr>
          </a:p>
          <a:p>
            <a:pPr marL="742950" lvl="1" indent="-285750">
              <a:buFont typeface="Arial" panose="020B0604020202020204" pitchFamily="34" charset="0"/>
              <a:buChar char="•"/>
            </a:pPr>
            <a:r>
              <a:rPr lang="en-US" sz="1600" dirty="0">
                <a:latin typeface="Helvetica" panose="020B0604020202020204" pitchFamily="34" charset="0"/>
                <a:hlinkClick r:id="rId19">
                  <a:extLst>
                    <a:ext uri="{A12FA001-AC4F-418D-AE19-62706E023703}">
                      <ahyp:hlinkClr xmlns:ahyp="http://schemas.microsoft.com/office/drawing/2018/hyperlinkcolor" val="tx"/>
                    </a:ext>
                  </a:extLst>
                </a:hlinkClick>
              </a:rPr>
              <a:t>6.1Archives in the United States</a:t>
            </a:r>
            <a:endParaRPr lang="en-US" sz="1600" dirty="0">
              <a:latin typeface="Helvetica" panose="020B0604020202020204" pitchFamily="34" charset="0"/>
            </a:endParaRPr>
          </a:p>
          <a:p>
            <a:pPr marL="742950" lvl="1" indent="-285750">
              <a:buFont typeface="Arial" panose="020B0604020202020204" pitchFamily="34" charset="0"/>
              <a:buChar char="•"/>
            </a:pPr>
            <a:r>
              <a:rPr lang="en-US" sz="1600" dirty="0">
                <a:latin typeface="Helvetica" panose="020B0604020202020204" pitchFamily="34" charset="0"/>
                <a:hlinkClick r:id="rId20">
                  <a:extLst>
                    <a:ext uri="{A12FA001-AC4F-418D-AE19-62706E023703}">
                      <ahyp:hlinkClr xmlns:ahyp="http://schemas.microsoft.com/office/drawing/2018/hyperlinkcolor" val="tx"/>
                    </a:ext>
                  </a:extLst>
                </a:hlinkClick>
              </a:rPr>
              <a:t>6.2Inventories, Registers, Catalogs</a:t>
            </a:r>
            <a:endParaRPr lang="en-US" sz="1600" dirty="0">
              <a:latin typeface="Helvetica" panose="020B0604020202020204" pitchFamily="34" charset="0"/>
            </a:endParaRPr>
          </a:p>
          <a:p>
            <a:pPr marL="742950" lvl="1" indent="-285750">
              <a:buFont typeface="Arial" panose="020B0604020202020204" pitchFamily="34" charset="0"/>
              <a:buChar char="•"/>
            </a:pPr>
            <a:r>
              <a:rPr lang="en-US" sz="1600" dirty="0">
                <a:latin typeface="Helvetica" panose="020B0604020202020204" pitchFamily="34" charset="0"/>
                <a:hlinkClick r:id="rId21">
                  <a:extLst>
                    <a:ext uri="{A12FA001-AC4F-418D-AE19-62706E023703}">
                      <ahyp:hlinkClr xmlns:ahyp="http://schemas.microsoft.com/office/drawing/2018/hyperlinkcolor" val="tx"/>
                    </a:ext>
                  </a:extLst>
                </a:hlinkClick>
              </a:rPr>
              <a:t>6.3Websites</a:t>
            </a:r>
            <a:endParaRPr lang="en-US" sz="1600" b="0" i="0" dirty="0">
              <a:effectLst/>
              <a:latin typeface="Helvetica" panose="020B0604020202020204" pitchFamily="34" charset="0"/>
            </a:endParaRPr>
          </a:p>
        </p:txBody>
      </p:sp>
    </p:spTree>
    <p:extLst>
      <p:ext uri="{BB962C8B-B14F-4D97-AF65-F5344CB8AC3E}">
        <p14:creationId xmlns:p14="http://schemas.microsoft.com/office/powerpoint/2010/main" val="2850989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FC4256-DDBB-442B-AD94-2D3E38953CB5}"/>
              </a:ext>
            </a:extLst>
          </p:cNvPr>
          <p:cNvSpPr txBox="1"/>
          <p:nvPr/>
        </p:nvSpPr>
        <p:spPr>
          <a:xfrm>
            <a:off x="838200" y="1173480"/>
            <a:ext cx="8747760" cy="646331"/>
          </a:xfrm>
          <a:prstGeom prst="rect">
            <a:avLst/>
          </a:prstGeom>
          <a:noFill/>
        </p:spPr>
        <p:txBody>
          <a:bodyPr wrap="square" rtlCol="0">
            <a:spAutoFit/>
          </a:bodyPr>
          <a:lstStyle/>
          <a:p>
            <a:r>
              <a:rPr lang="en-US" dirty="0"/>
              <a:t> </a:t>
            </a:r>
          </a:p>
          <a:p>
            <a:endParaRPr lang="en-US" dirty="0"/>
          </a:p>
        </p:txBody>
      </p:sp>
      <p:sp>
        <p:nvSpPr>
          <p:cNvPr id="2" name="Rectangle 1">
            <a:extLst>
              <a:ext uri="{FF2B5EF4-FFF2-40B4-BE49-F238E27FC236}">
                <a16:creationId xmlns:a16="http://schemas.microsoft.com/office/drawing/2014/main" id="{4E4827B1-66EA-4A2D-8D4D-FB9C758DC975}"/>
              </a:ext>
            </a:extLst>
          </p:cNvPr>
          <p:cNvSpPr/>
          <p:nvPr/>
        </p:nvSpPr>
        <p:spPr>
          <a:xfrm>
            <a:off x="688622" y="117693"/>
            <a:ext cx="10814756" cy="6740307"/>
          </a:xfrm>
          <a:prstGeom prst="rect">
            <a:avLst/>
          </a:prstGeom>
        </p:spPr>
        <p:txBody>
          <a:bodyPr wrap="square">
            <a:spAutoFit/>
          </a:bodyPr>
          <a:lstStyle/>
          <a:p>
            <a:r>
              <a:rPr lang="en-US" sz="1200" b="1" dirty="0">
                <a:latin typeface="Helvetica" panose="020B0604020202020204" pitchFamily="34" charset="0"/>
              </a:rPr>
              <a:t>For Hordaland, Bergen, and </a:t>
            </a:r>
            <a:r>
              <a:rPr lang="en-US" sz="1200" b="1" dirty="0" err="1">
                <a:latin typeface="Helvetica" panose="020B0604020202020204" pitchFamily="34" charset="0"/>
              </a:rPr>
              <a:t>Sogn</a:t>
            </a:r>
            <a:r>
              <a:rPr lang="en-US" sz="1200" b="1" dirty="0">
                <a:latin typeface="Helvetica" panose="020B0604020202020204" pitchFamily="34" charset="0"/>
              </a:rPr>
              <a:t> </a:t>
            </a:r>
            <a:r>
              <a:rPr lang="en-US" sz="1200" b="1" dirty="0" err="1">
                <a:latin typeface="Helvetica" panose="020B0604020202020204" pitchFamily="34" charset="0"/>
              </a:rPr>
              <a:t>og</a:t>
            </a:r>
            <a:r>
              <a:rPr lang="en-US" sz="1200" b="1" dirty="0">
                <a:latin typeface="Helvetica" panose="020B0604020202020204" pitchFamily="34" charset="0"/>
              </a:rPr>
              <a:t> Fjordane counties (</a:t>
            </a:r>
            <a:r>
              <a:rPr lang="en-US" sz="1200" b="1" dirty="0" err="1">
                <a:latin typeface="Helvetica" panose="020B0604020202020204" pitchFamily="34" charset="0"/>
              </a:rPr>
              <a:t>Fylker</a:t>
            </a:r>
            <a:r>
              <a:rPr lang="en-US" sz="1200" b="1" dirty="0">
                <a:latin typeface="Helvetica" panose="020B0604020202020204" pitchFamily="34" charset="0"/>
              </a:rPr>
              <a:t>)</a:t>
            </a:r>
            <a:r>
              <a:rPr lang="en-US" sz="1200" dirty="0">
                <a:latin typeface="Arial" panose="020B0604020202020204" pitchFamily="34" charset="0"/>
              </a:rPr>
              <a:t>[</a:t>
            </a:r>
            <a:r>
              <a:rPr lang="en-US" sz="1200" dirty="0">
                <a:latin typeface="Arial" panose="020B0604020202020204" pitchFamily="34" charset="0"/>
                <a:hlinkClick r:id="rId2" tooltip="Edit section: For Hordaland, Bergen, and Sogn og Fjordane counties (Fylker)">
                  <a:extLst>
                    <a:ext uri="{A12FA001-AC4F-418D-AE19-62706E023703}">
                      <ahyp:hlinkClr xmlns:ahyp="http://schemas.microsoft.com/office/drawing/2018/hyperlinkcolor" val="tx"/>
                    </a:ext>
                  </a:extLst>
                </a:hlinkClick>
              </a:rPr>
              <a:t>edit</a:t>
            </a:r>
            <a:r>
              <a:rPr lang="en-US" sz="1200" dirty="0">
                <a:latin typeface="Arial" panose="020B0604020202020204" pitchFamily="34" charset="0"/>
              </a:rPr>
              <a:t> | </a:t>
            </a:r>
            <a:r>
              <a:rPr lang="en-US" sz="1200" dirty="0">
                <a:latin typeface="Arial" panose="020B0604020202020204" pitchFamily="34" charset="0"/>
                <a:hlinkClick r:id="rId3" tooltip="Edit section: For Hordaland, Bergen, and Sogn og Fjordane counties (Fylker)">
                  <a:extLst>
                    <a:ext uri="{A12FA001-AC4F-418D-AE19-62706E023703}">
                      <ahyp:hlinkClr xmlns:ahyp="http://schemas.microsoft.com/office/drawing/2018/hyperlinkcolor" val="tx"/>
                    </a:ext>
                  </a:extLst>
                </a:hlinkClick>
              </a:rPr>
              <a:t>edit source</a:t>
            </a:r>
            <a:r>
              <a:rPr lang="en-US" sz="1200" dirty="0">
                <a:latin typeface="Arial" panose="020B0604020202020204" pitchFamily="34" charset="0"/>
              </a:rPr>
              <a:t>]</a:t>
            </a:r>
            <a:endParaRPr lang="en-US" sz="1200" b="1" dirty="0">
              <a:latin typeface="Helvetica" panose="020B0604020202020204" pitchFamily="34" charset="0"/>
            </a:endParaRPr>
          </a:p>
          <a:p>
            <a:br>
              <a:rPr lang="en-US" sz="1200" dirty="0">
                <a:latin typeface="Helvetica" panose="020B0604020202020204" pitchFamily="34" charset="0"/>
              </a:rPr>
            </a:br>
            <a:r>
              <a:rPr lang="en-US" sz="1200" dirty="0" err="1">
                <a:latin typeface="Helvetica" panose="020B0604020202020204" pitchFamily="34" charset="0"/>
              </a:rPr>
              <a:t>Statsarkivet</a:t>
            </a:r>
            <a:r>
              <a:rPr lang="en-US" sz="1200" dirty="0">
                <a:latin typeface="Helvetica" panose="020B0604020202020204" pitchFamily="34" charset="0"/>
              </a:rPr>
              <a:t> </a:t>
            </a:r>
            <a:r>
              <a:rPr lang="en-US" sz="1200" dirty="0" err="1">
                <a:latin typeface="Helvetica" panose="020B0604020202020204" pitchFamily="34" charset="0"/>
              </a:rPr>
              <a:t>i</a:t>
            </a:r>
            <a:r>
              <a:rPr lang="en-US" sz="1200" dirty="0">
                <a:latin typeface="Helvetica" panose="020B0604020202020204" pitchFamily="34" charset="0"/>
              </a:rPr>
              <a:t> Bergen (State Archive in Bergen) </a:t>
            </a:r>
            <a:br>
              <a:rPr lang="en-US" sz="1200" dirty="0">
                <a:latin typeface="Helvetica" panose="020B0604020202020204" pitchFamily="34" charset="0"/>
              </a:rPr>
            </a:br>
            <a:r>
              <a:rPr lang="en-US" sz="1200" dirty="0">
                <a:latin typeface="Helvetica" panose="020B0604020202020204" pitchFamily="34" charset="0"/>
              </a:rPr>
              <a:t>Address: </a:t>
            </a:r>
            <a:r>
              <a:rPr lang="en-US" sz="1200" dirty="0" err="1">
                <a:latin typeface="Helvetica" panose="020B0604020202020204" pitchFamily="34" charset="0"/>
              </a:rPr>
              <a:t>Årstadveien</a:t>
            </a:r>
            <a:r>
              <a:rPr lang="en-US" sz="1200" dirty="0">
                <a:latin typeface="Helvetica" panose="020B0604020202020204" pitchFamily="34" charset="0"/>
              </a:rPr>
              <a:t> 22, 5009 Bergen, Norway </a:t>
            </a:r>
            <a:br>
              <a:rPr lang="en-US" sz="1200" dirty="0">
                <a:latin typeface="Helvetica" panose="020B0604020202020204" pitchFamily="34" charset="0"/>
              </a:rPr>
            </a:br>
            <a:r>
              <a:rPr lang="en-US" sz="1200" dirty="0">
                <a:latin typeface="Helvetica" panose="020B0604020202020204" pitchFamily="34" charset="0"/>
              </a:rPr>
              <a:t>Phone: 47 55 96 58 00</a:t>
            </a:r>
            <a:br>
              <a:rPr lang="en-US" sz="1200" dirty="0">
                <a:latin typeface="Helvetica" panose="020B0604020202020204" pitchFamily="34" charset="0"/>
              </a:rPr>
            </a:br>
            <a:r>
              <a:rPr lang="en-US" sz="1200" dirty="0">
                <a:latin typeface="Helvetica" panose="020B0604020202020204" pitchFamily="34" charset="0"/>
              </a:rPr>
              <a:t>Fax: 47 55 96 58 01 </a:t>
            </a:r>
            <a:br>
              <a:rPr lang="en-US" sz="1200" dirty="0">
                <a:latin typeface="Helvetica" panose="020B0604020202020204" pitchFamily="34" charset="0"/>
              </a:rPr>
            </a:br>
            <a:r>
              <a:rPr lang="en-US" sz="1200" dirty="0" err="1">
                <a:latin typeface="Helvetica" panose="020B0604020202020204" pitchFamily="34" charset="0"/>
                <a:hlinkClick r:id="rId4">
                  <a:extLst>
                    <a:ext uri="{A12FA001-AC4F-418D-AE19-62706E023703}">
                      <ahyp:hlinkClr xmlns:ahyp="http://schemas.microsoft.com/office/drawing/2018/hyperlinkcolor" val="tx"/>
                    </a:ext>
                  </a:extLst>
                </a:hlinkClick>
              </a:rPr>
              <a:t>Statsarkivet</a:t>
            </a:r>
            <a:r>
              <a:rPr lang="en-US" sz="1200" dirty="0">
                <a:latin typeface="Helvetica" panose="020B0604020202020204" pitchFamily="34" charset="0"/>
                <a:hlinkClick r:id="rId4">
                  <a:extLst>
                    <a:ext uri="{A12FA001-AC4F-418D-AE19-62706E023703}">
                      <ahyp:hlinkClr xmlns:ahyp="http://schemas.microsoft.com/office/drawing/2018/hyperlinkcolor" val="tx"/>
                    </a:ext>
                  </a:extLst>
                </a:hlinkClick>
              </a:rPr>
              <a:t> </a:t>
            </a:r>
            <a:r>
              <a:rPr lang="en-US" sz="1200" dirty="0" err="1">
                <a:latin typeface="Helvetica" panose="020B0604020202020204" pitchFamily="34" charset="0"/>
                <a:hlinkClick r:id="rId4">
                  <a:extLst>
                    <a:ext uri="{A12FA001-AC4F-418D-AE19-62706E023703}">
                      <ahyp:hlinkClr xmlns:ahyp="http://schemas.microsoft.com/office/drawing/2018/hyperlinkcolor" val="tx"/>
                    </a:ext>
                  </a:extLst>
                </a:hlinkClick>
              </a:rPr>
              <a:t>i</a:t>
            </a:r>
            <a:r>
              <a:rPr lang="en-US" sz="1200" dirty="0">
                <a:latin typeface="Helvetica" panose="020B0604020202020204" pitchFamily="34" charset="0"/>
                <a:hlinkClick r:id="rId4">
                  <a:extLst>
                    <a:ext uri="{A12FA001-AC4F-418D-AE19-62706E023703}">
                      <ahyp:hlinkClr xmlns:ahyp="http://schemas.microsoft.com/office/drawing/2018/hyperlinkcolor" val="tx"/>
                    </a:ext>
                  </a:extLst>
                </a:hlinkClick>
              </a:rPr>
              <a:t> Bergen</a:t>
            </a:r>
            <a:br>
              <a:rPr lang="en-US" sz="1200" dirty="0">
                <a:latin typeface="Helvetica" panose="020B0604020202020204" pitchFamily="34" charset="0"/>
              </a:rPr>
            </a:br>
            <a:r>
              <a:rPr lang="en-US" sz="1200" dirty="0">
                <a:latin typeface="Helvetica" panose="020B0604020202020204" pitchFamily="34" charset="0"/>
              </a:rPr>
              <a:t>E-mail:  </a:t>
            </a:r>
            <a:r>
              <a:rPr lang="en-US" sz="1200" dirty="0">
                <a:latin typeface="Helvetica" panose="020B0604020202020204" pitchFamily="34" charset="0"/>
                <a:hlinkClick r:id="rId5">
                  <a:extLst>
                    <a:ext uri="{A12FA001-AC4F-418D-AE19-62706E023703}">
                      <ahyp:hlinkClr xmlns:ahyp="http://schemas.microsoft.com/office/drawing/2018/hyperlinkcolor" val="tx"/>
                    </a:ext>
                  </a:extLst>
                </a:hlinkClick>
              </a:rPr>
              <a:t>sabergen@arkivverket.no</a:t>
            </a:r>
            <a:br>
              <a:rPr lang="en-US" sz="1200" dirty="0">
                <a:latin typeface="Helvetica" panose="020B0604020202020204" pitchFamily="34" charset="0"/>
              </a:rPr>
            </a:br>
            <a:br>
              <a:rPr lang="en-US" sz="1200" dirty="0">
                <a:latin typeface="Helvetica" panose="020B0604020202020204" pitchFamily="34" charset="0"/>
              </a:rPr>
            </a:br>
            <a:br>
              <a:rPr lang="en-US" sz="1200" dirty="0">
                <a:latin typeface="Helvetica" panose="020B0604020202020204" pitchFamily="34" charset="0"/>
              </a:rPr>
            </a:br>
            <a:r>
              <a:rPr lang="en-US" sz="1200" dirty="0" err="1">
                <a:latin typeface="Helvetica" panose="020B0604020202020204" pitchFamily="34" charset="0"/>
              </a:rPr>
              <a:t>Fylkesarkivet</a:t>
            </a:r>
            <a:r>
              <a:rPr lang="en-US" sz="1200" dirty="0">
                <a:latin typeface="Helvetica" panose="020B0604020202020204" pitchFamily="34" charset="0"/>
              </a:rPr>
              <a:t> </a:t>
            </a:r>
            <a:r>
              <a:rPr lang="en-US" sz="1200" dirty="0" err="1">
                <a:latin typeface="Helvetica" panose="020B0604020202020204" pitchFamily="34" charset="0"/>
              </a:rPr>
              <a:t>i</a:t>
            </a:r>
            <a:r>
              <a:rPr lang="en-US" sz="1200" dirty="0">
                <a:latin typeface="Helvetica" panose="020B0604020202020204" pitchFamily="34" charset="0"/>
              </a:rPr>
              <a:t> </a:t>
            </a:r>
            <a:r>
              <a:rPr lang="en-US" sz="1200" dirty="0" err="1">
                <a:latin typeface="Helvetica" panose="020B0604020202020204" pitchFamily="34" charset="0"/>
              </a:rPr>
              <a:t>Sogn</a:t>
            </a:r>
            <a:r>
              <a:rPr lang="en-US" sz="1200" dirty="0">
                <a:latin typeface="Helvetica" panose="020B0604020202020204" pitchFamily="34" charset="0"/>
              </a:rPr>
              <a:t> &amp; Fjordane (County Archive in </a:t>
            </a:r>
            <a:r>
              <a:rPr lang="en-US" sz="1200" dirty="0" err="1">
                <a:latin typeface="Helvetica" panose="020B0604020202020204" pitchFamily="34" charset="0"/>
              </a:rPr>
              <a:t>Sogn</a:t>
            </a:r>
            <a:r>
              <a:rPr lang="en-US" sz="1200" dirty="0">
                <a:latin typeface="Helvetica" panose="020B0604020202020204" pitchFamily="34" charset="0"/>
              </a:rPr>
              <a:t> &amp; Fjordane) </a:t>
            </a:r>
            <a:br>
              <a:rPr lang="en-US" sz="1200" dirty="0">
                <a:latin typeface="Helvetica" panose="020B0604020202020204" pitchFamily="34" charset="0"/>
              </a:rPr>
            </a:br>
            <a:r>
              <a:rPr lang="en-US" sz="1200" dirty="0">
                <a:latin typeface="Helvetica" panose="020B0604020202020204" pitchFamily="34" charset="0"/>
              </a:rPr>
              <a:t>Address: </a:t>
            </a:r>
            <a:r>
              <a:rPr lang="en-US" sz="1200" dirty="0" err="1">
                <a:latin typeface="Helvetica" panose="020B0604020202020204" pitchFamily="34" charset="0"/>
              </a:rPr>
              <a:t>Askedalen</a:t>
            </a:r>
            <a:r>
              <a:rPr lang="en-US" sz="1200" dirty="0">
                <a:latin typeface="Helvetica" panose="020B0604020202020204" pitchFamily="34" charset="0"/>
              </a:rPr>
              <a:t> 2, 6863 </a:t>
            </a:r>
            <a:r>
              <a:rPr lang="en-US" sz="1200" dirty="0" err="1">
                <a:latin typeface="Helvetica" panose="020B0604020202020204" pitchFamily="34" charset="0"/>
              </a:rPr>
              <a:t>Leikanger</a:t>
            </a:r>
            <a:r>
              <a:rPr lang="en-US" sz="1200" dirty="0">
                <a:latin typeface="Helvetica" panose="020B0604020202020204" pitchFamily="34" charset="0"/>
              </a:rPr>
              <a:t>, Norway</a:t>
            </a:r>
            <a:br>
              <a:rPr lang="en-US" sz="1200" dirty="0">
                <a:latin typeface="Helvetica" panose="020B0604020202020204" pitchFamily="34" charset="0"/>
              </a:rPr>
            </a:br>
            <a:r>
              <a:rPr lang="en-US" sz="1200" dirty="0">
                <a:latin typeface="Helvetica" panose="020B0604020202020204" pitchFamily="34" charset="0"/>
              </a:rPr>
              <a:t>Phone: +47 57 63 80 00</a:t>
            </a:r>
            <a:br>
              <a:rPr lang="en-US" sz="1200" dirty="0">
                <a:latin typeface="Helvetica" panose="020B0604020202020204" pitchFamily="34" charset="0"/>
              </a:rPr>
            </a:br>
            <a:r>
              <a:rPr lang="en-US" sz="1200" dirty="0" err="1">
                <a:latin typeface="Helvetica" panose="020B0604020202020204" pitchFamily="34" charset="0"/>
                <a:hlinkClick r:id="rId6">
                  <a:extLst>
                    <a:ext uri="{A12FA001-AC4F-418D-AE19-62706E023703}">
                      <ahyp:hlinkClr xmlns:ahyp="http://schemas.microsoft.com/office/drawing/2018/hyperlinkcolor" val="tx"/>
                    </a:ext>
                  </a:extLst>
                </a:hlinkClick>
              </a:rPr>
              <a:t>Fylkesarkivet</a:t>
            </a:r>
            <a:r>
              <a:rPr lang="en-US" sz="1200" dirty="0">
                <a:latin typeface="Helvetica" panose="020B0604020202020204" pitchFamily="34" charset="0"/>
                <a:hlinkClick r:id="rId6">
                  <a:extLst>
                    <a:ext uri="{A12FA001-AC4F-418D-AE19-62706E023703}">
                      <ahyp:hlinkClr xmlns:ahyp="http://schemas.microsoft.com/office/drawing/2018/hyperlinkcolor" val="tx"/>
                    </a:ext>
                  </a:extLst>
                </a:hlinkClick>
              </a:rPr>
              <a:t> </a:t>
            </a:r>
            <a:r>
              <a:rPr lang="en-US" sz="1200" dirty="0" err="1">
                <a:latin typeface="Helvetica" panose="020B0604020202020204" pitchFamily="34" charset="0"/>
                <a:hlinkClick r:id="rId6">
                  <a:extLst>
                    <a:ext uri="{A12FA001-AC4F-418D-AE19-62706E023703}">
                      <ahyp:hlinkClr xmlns:ahyp="http://schemas.microsoft.com/office/drawing/2018/hyperlinkcolor" val="tx"/>
                    </a:ext>
                  </a:extLst>
                </a:hlinkClick>
              </a:rPr>
              <a:t>i</a:t>
            </a:r>
            <a:r>
              <a:rPr lang="en-US" sz="1200" dirty="0">
                <a:latin typeface="Helvetica" panose="020B0604020202020204" pitchFamily="34" charset="0"/>
                <a:hlinkClick r:id="rId6">
                  <a:extLst>
                    <a:ext uri="{A12FA001-AC4F-418D-AE19-62706E023703}">
                      <ahyp:hlinkClr xmlns:ahyp="http://schemas.microsoft.com/office/drawing/2018/hyperlinkcolor" val="tx"/>
                    </a:ext>
                  </a:extLst>
                </a:hlinkClick>
              </a:rPr>
              <a:t> </a:t>
            </a:r>
            <a:r>
              <a:rPr lang="en-US" sz="1200" dirty="0" err="1">
                <a:latin typeface="Helvetica" panose="020B0604020202020204" pitchFamily="34" charset="0"/>
                <a:hlinkClick r:id="rId6">
                  <a:extLst>
                    <a:ext uri="{A12FA001-AC4F-418D-AE19-62706E023703}">
                      <ahyp:hlinkClr xmlns:ahyp="http://schemas.microsoft.com/office/drawing/2018/hyperlinkcolor" val="tx"/>
                    </a:ext>
                  </a:extLst>
                </a:hlinkClick>
              </a:rPr>
              <a:t>Sogn</a:t>
            </a:r>
            <a:r>
              <a:rPr lang="en-US" sz="1200" dirty="0">
                <a:latin typeface="Helvetica" panose="020B0604020202020204" pitchFamily="34" charset="0"/>
                <a:hlinkClick r:id="rId6">
                  <a:extLst>
                    <a:ext uri="{A12FA001-AC4F-418D-AE19-62706E023703}">
                      <ahyp:hlinkClr xmlns:ahyp="http://schemas.microsoft.com/office/drawing/2018/hyperlinkcolor" val="tx"/>
                    </a:ext>
                  </a:extLst>
                </a:hlinkClick>
              </a:rPr>
              <a:t> &amp; Fjordane</a:t>
            </a:r>
            <a:br>
              <a:rPr lang="en-US" sz="1200" dirty="0">
                <a:latin typeface="Helvetica" panose="020B0604020202020204" pitchFamily="34" charset="0"/>
              </a:rPr>
            </a:br>
            <a:r>
              <a:rPr lang="en-US" sz="1200" dirty="0">
                <a:latin typeface="Helvetica" panose="020B0604020202020204" pitchFamily="34" charset="0"/>
              </a:rPr>
              <a:t>E-mail: </a:t>
            </a:r>
            <a:r>
              <a:rPr lang="en-US" sz="1200" dirty="0">
                <a:latin typeface="Helvetica" panose="020B0604020202020204" pitchFamily="34" charset="0"/>
                <a:hlinkClick r:id="rId7">
                  <a:extLst>
                    <a:ext uri="{A12FA001-AC4F-418D-AE19-62706E023703}">
                      <ahyp:hlinkClr xmlns:ahyp="http://schemas.microsoft.com/office/drawing/2018/hyperlinkcolor" val="tx"/>
                    </a:ext>
                  </a:extLst>
                </a:hlinkClick>
              </a:rPr>
              <a:t>postmottak.sffarkiv@sfj.no</a:t>
            </a:r>
            <a:br>
              <a:rPr lang="en-US" sz="1200" dirty="0">
                <a:latin typeface="Helvetica" panose="020B0604020202020204" pitchFamily="34" charset="0"/>
              </a:rPr>
            </a:br>
            <a:br>
              <a:rPr lang="en-US" sz="1200" dirty="0">
                <a:latin typeface="Helvetica" panose="020B0604020202020204" pitchFamily="34" charset="0"/>
              </a:rPr>
            </a:br>
            <a:br>
              <a:rPr lang="en-US" sz="1200" dirty="0">
                <a:latin typeface="Helvetica" panose="020B0604020202020204" pitchFamily="34" charset="0"/>
              </a:rPr>
            </a:br>
            <a:r>
              <a:rPr lang="en-US" sz="1200" dirty="0">
                <a:latin typeface="Helvetica" panose="020B0604020202020204" pitchFamily="34" charset="0"/>
              </a:rPr>
              <a:t>Hordaland </a:t>
            </a:r>
            <a:r>
              <a:rPr lang="en-US" sz="1200" dirty="0" err="1">
                <a:latin typeface="Helvetica" panose="020B0604020202020204" pitchFamily="34" charset="0"/>
              </a:rPr>
              <a:t>Fylkeskommune</a:t>
            </a:r>
            <a:r>
              <a:rPr lang="en-US" sz="1200" dirty="0">
                <a:latin typeface="Helvetica" panose="020B0604020202020204" pitchFamily="34" charset="0"/>
              </a:rPr>
              <a:t> </a:t>
            </a:r>
            <a:r>
              <a:rPr lang="en-US" sz="1200" dirty="0" err="1">
                <a:latin typeface="Helvetica" panose="020B0604020202020204" pitchFamily="34" charset="0"/>
              </a:rPr>
              <a:t>arkiv</a:t>
            </a:r>
            <a:r>
              <a:rPr lang="en-US" sz="1200" dirty="0">
                <a:latin typeface="Helvetica" panose="020B0604020202020204" pitchFamily="34" charset="0"/>
              </a:rPr>
              <a:t> (County Municipal Archive in Hordaland)</a:t>
            </a:r>
            <a:br>
              <a:rPr lang="en-US" sz="1200" dirty="0">
                <a:latin typeface="Helvetica" panose="020B0604020202020204" pitchFamily="34" charset="0"/>
              </a:rPr>
            </a:br>
            <a:r>
              <a:rPr lang="en-US" sz="1200" dirty="0">
                <a:latin typeface="Helvetica" panose="020B0604020202020204" pitchFamily="34" charset="0"/>
              </a:rPr>
              <a:t>Address: Agnes </a:t>
            </a:r>
            <a:r>
              <a:rPr lang="en-US" sz="1200" dirty="0" err="1">
                <a:latin typeface="Helvetica" panose="020B0604020202020204" pitchFamily="34" charset="0"/>
              </a:rPr>
              <a:t>Mowinckels</a:t>
            </a:r>
            <a:r>
              <a:rPr lang="en-US" sz="1200" dirty="0">
                <a:latin typeface="Helvetica" panose="020B0604020202020204" pitchFamily="34" charset="0"/>
              </a:rPr>
              <a:t> gate 5, 5008 Bergen Norway</a:t>
            </a:r>
            <a:br>
              <a:rPr lang="en-US" sz="1200" dirty="0">
                <a:latin typeface="Helvetica" panose="020B0604020202020204" pitchFamily="34" charset="0"/>
              </a:rPr>
            </a:br>
            <a:r>
              <a:rPr lang="en-US" sz="1200" dirty="0">
                <a:latin typeface="Helvetica" panose="020B0604020202020204" pitchFamily="34" charset="0"/>
              </a:rPr>
              <a:t>Phone: +47 55 23 90 00</a:t>
            </a:r>
            <a:br>
              <a:rPr lang="en-US" sz="1200" dirty="0">
                <a:latin typeface="Helvetica" panose="020B0604020202020204" pitchFamily="34" charset="0"/>
              </a:rPr>
            </a:br>
            <a:r>
              <a:rPr lang="en-US" sz="1200" dirty="0">
                <a:latin typeface="Helvetica" panose="020B0604020202020204" pitchFamily="34" charset="0"/>
                <a:hlinkClick r:id="rId8">
                  <a:extLst>
                    <a:ext uri="{A12FA001-AC4F-418D-AE19-62706E023703}">
                      <ahyp:hlinkClr xmlns:ahyp="http://schemas.microsoft.com/office/drawing/2018/hyperlinkcolor" val="tx"/>
                    </a:ext>
                  </a:extLst>
                </a:hlinkClick>
              </a:rPr>
              <a:t>Hordaland </a:t>
            </a:r>
            <a:r>
              <a:rPr lang="en-US" sz="1200" dirty="0" err="1">
                <a:latin typeface="Helvetica" panose="020B0604020202020204" pitchFamily="34" charset="0"/>
                <a:hlinkClick r:id="rId8">
                  <a:extLst>
                    <a:ext uri="{A12FA001-AC4F-418D-AE19-62706E023703}">
                      <ahyp:hlinkClr xmlns:ahyp="http://schemas.microsoft.com/office/drawing/2018/hyperlinkcolor" val="tx"/>
                    </a:ext>
                  </a:extLst>
                </a:hlinkClick>
              </a:rPr>
              <a:t>Fylkeskommune</a:t>
            </a:r>
            <a:r>
              <a:rPr lang="en-US" sz="1200" dirty="0">
                <a:latin typeface="Helvetica" panose="020B0604020202020204" pitchFamily="34" charset="0"/>
                <a:hlinkClick r:id="rId8">
                  <a:extLst>
                    <a:ext uri="{A12FA001-AC4F-418D-AE19-62706E023703}">
                      <ahyp:hlinkClr xmlns:ahyp="http://schemas.microsoft.com/office/drawing/2018/hyperlinkcolor" val="tx"/>
                    </a:ext>
                  </a:extLst>
                </a:hlinkClick>
              </a:rPr>
              <a:t> </a:t>
            </a:r>
            <a:r>
              <a:rPr lang="en-US" sz="1200" dirty="0" err="1">
                <a:latin typeface="Helvetica" panose="020B0604020202020204" pitchFamily="34" charset="0"/>
                <a:hlinkClick r:id="rId8">
                  <a:extLst>
                    <a:ext uri="{A12FA001-AC4F-418D-AE19-62706E023703}">
                      <ahyp:hlinkClr xmlns:ahyp="http://schemas.microsoft.com/office/drawing/2018/hyperlinkcolor" val="tx"/>
                    </a:ext>
                  </a:extLst>
                </a:hlinkClick>
              </a:rPr>
              <a:t>arkiv</a:t>
            </a:r>
            <a:br>
              <a:rPr lang="en-US" sz="1200" dirty="0">
                <a:latin typeface="Helvetica" panose="020B0604020202020204" pitchFamily="34" charset="0"/>
              </a:rPr>
            </a:br>
            <a:endParaRPr lang="en-US" sz="1200" dirty="0">
              <a:latin typeface="Helvetica" panose="020B0604020202020204" pitchFamily="34" charset="0"/>
            </a:endParaRPr>
          </a:p>
          <a:p>
            <a:br>
              <a:rPr lang="en-US" sz="1200" dirty="0">
                <a:latin typeface="Helvetica" panose="020B0604020202020204" pitchFamily="34" charset="0"/>
              </a:rPr>
            </a:br>
            <a:endParaRPr lang="en-US" sz="1200" dirty="0">
              <a:latin typeface="Helvetica" panose="020B0604020202020204" pitchFamily="34" charset="0"/>
            </a:endParaRPr>
          </a:p>
          <a:p>
            <a:r>
              <a:rPr lang="en-US" sz="1200" dirty="0">
                <a:latin typeface="Helvetica" panose="020B0604020202020204" pitchFamily="34" charset="0"/>
              </a:rPr>
              <a:t>IKA </a:t>
            </a:r>
            <a:r>
              <a:rPr lang="en-US" sz="1200" dirty="0" err="1">
                <a:latin typeface="Helvetica" panose="020B0604020202020204" pitchFamily="34" charset="0"/>
              </a:rPr>
              <a:t>Interkommunalt</a:t>
            </a:r>
            <a:r>
              <a:rPr lang="en-US" sz="1200" dirty="0">
                <a:latin typeface="Helvetica" panose="020B0604020202020204" pitchFamily="34" charset="0"/>
              </a:rPr>
              <a:t> </a:t>
            </a:r>
            <a:r>
              <a:rPr lang="en-US" sz="1200" dirty="0" err="1">
                <a:latin typeface="Helvetica" panose="020B0604020202020204" pitchFamily="34" charset="0"/>
              </a:rPr>
              <a:t>arkiv</a:t>
            </a:r>
            <a:r>
              <a:rPr lang="en-US" sz="1200" dirty="0">
                <a:latin typeface="Helvetica" panose="020B0604020202020204" pitchFamily="34" charset="0"/>
              </a:rPr>
              <a:t> </a:t>
            </a:r>
            <a:r>
              <a:rPr lang="en-US" sz="1200" dirty="0" err="1">
                <a:latin typeface="Helvetica" panose="020B0604020202020204" pitchFamily="34" charset="0"/>
              </a:rPr>
              <a:t>i</a:t>
            </a:r>
            <a:r>
              <a:rPr lang="en-US" sz="1200" dirty="0">
                <a:latin typeface="Helvetica" panose="020B0604020202020204" pitchFamily="34" charset="0"/>
              </a:rPr>
              <a:t> Hordaland (Inter-municipal archive in Hordaland)</a:t>
            </a:r>
            <a:br>
              <a:rPr lang="en-US" sz="1200" dirty="0">
                <a:latin typeface="Helvetica" panose="020B0604020202020204" pitchFamily="34" charset="0"/>
              </a:rPr>
            </a:br>
            <a:r>
              <a:rPr lang="en-US" sz="1200" dirty="0">
                <a:latin typeface="Helvetica" panose="020B0604020202020204" pitchFamily="34" charset="0"/>
              </a:rPr>
              <a:t>Address: </a:t>
            </a:r>
            <a:r>
              <a:rPr lang="en-US" sz="1200" dirty="0" err="1">
                <a:latin typeface="Helvetica" panose="020B0604020202020204" pitchFamily="34" charset="0"/>
              </a:rPr>
              <a:t>Kalfarveien</a:t>
            </a:r>
            <a:r>
              <a:rPr lang="en-US" sz="1200" dirty="0">
                <a:latin typeface="Helvetica" panose="020B0604020202020204" pitchFamily="34" charset="0"/>
              </a:rPr>
              <a:t> 82, 5022 Bergen, Norway</a:t>
            </a:r>
            <a:br>
              <a:rPr lang="en-US" sz="1200" dirty="0">
                <a:latin typeface="Helvetica" panose="020B0604020202020204" pitchFamily="34" charset="0"/>
              </a:rPr>
            </a:br>
            <a:r>
              <a:rPr lang="en-US" sz="1200" dirty="0">
                <a:latin typeface="Helvetica" panose="020B0604020202020204" pitchFamily="34" charset="0"/>
              </a:rPr>
              <a:t>Phone: +47 55 30 60 90</a:t>
            </a:r>
            <a:br>
              <a:rPr lang="en-US" sz="1200" dirty="0">
                <a:latin typeface="Helvetica" panose="020B0604020202020204" pitchFamily="34" charset="0"/>
              </a:rPr>
            </a:br>
            <a:r>
              <a:rPr lang="en-US" sz="1200" dirty="0" err="1">
                <a:latin typeface="Helvetica" panose="020B0604020202020204" pitchFamily="34" charset="0"/>
                <a:hlinkClick r:id="rId9">
                  <a:extLst>
                    <a:ext uri="{A12FA001-AC4F-418D-AE19-62706E023703}">
                      <ahyp:hlinkClr xmlns:ahyp="http://schemas.microsoft.com/office/drawing/2018/hyperlinkcolor" val="tx"/>
                    </a:ext>
                  </a:extLst>
                </a:hlinkClick>
              </a:rPr>
              <a:t>Interkommunalt</a:t>
            </a:r>
            <a:r>
              <a:rPr lang="en-US" sz="1200" dirty="0">
                <a:latin typeface="Helvetica" panose="020B0604020202020204" pitchFamily="34" charset="0"/>
                <a:hlinkClick r:id="rId9">
                  <a:extLst>
                    <a:ext uri="{A12FA001-AC4F-418D-AE19-62706E023703}">
                      <ahyp:hlinkClr xmlns:ahyp="http://schemas.microsoft.com/office/drawing/2018/hyperlinkcolor" val="tx"/>
                    </a:ext>
                  </a:extLst>
                </a:hlinkClick>
              </a:rPr>
              <a:t> </a:t>
            </a:r>
            <a:r>
              <a:rPr lang="en-US" sz="1200" dirty="0" err="1">
                <a:latin typeface="Helvetica" panose="020B0604020202020204" pitchFamily="34" charset="0"/>
                <a:hlinkClick r:id="rId9">
                  <a:extLst>
                    <a:ext uri="{A12FA001-AC4F-418D-AE19-62706E023703}">
                      <ahyp:hlinkClr xmlns:ahyp="http://schemas.microsoft.com/office/drawing/2018/hyperlinkcolor" val="tx"/>
                    </a:ext>
                  </a:extLst>
                </a:hlinkClick>
              </a:rPr>
              <a:t>arkiv</a:t>
            </a:r>
            <a:r>
              <a:rPr lang="en-US" sz="1200" dirty="0">
                <a:latin typeface="Helvetica" panose="020B0604020202020204" pitchFamily="34" charset="0"/>
                <a:hlinkClick r:id="rId9">
                  <a:extLst>
                    <a:ext uri="{A12FA001-AC4F-418D-AE19-62706E023703}">
                      <ahyp:hlinkClr xmlns:ahyp="http://schemas.microsoft.com/office/drawing/2018/hyperlinkcolor" val="tx"/>
                    </a:ext>
                  </a:extLst>
                </a:hlinkClick>
              </a:rPr>
              <a:t> </a:t>
            </a:r>
            <a:r>
              <a:rPr lang="en-US" sz="1200" dirty="0" err="1">
                <a:latin typeface="Helvetica" panose="020B0604020202020204" pitchFamily="34" charset="0"/>
                <a:hlinkClick r:id="rId9">
                  <a:extLst>
                    <a:ext uri="{A12FA001-AC4F-418D-AE19-62706E023703}">
                      <ahyp:hlinkClr xmlns:ahyp="http://schemas.microsoft.com/office/drawing/2018/hyperlinkcolor" val="tx"/>
                    </a:ext>
                  </a:extLst>
                </a:hlinkClick>
              </a:rPr>
              <a:t>i</a:t>
            </a:r>
            <a:r>
              <a:rPr lang="en-US" sz="1200" dirty="0">
                <a:latin typeface="Helvetica" panose="020B0604020202020204" pitchFamily="34" charset="0"/>
                <a:hlinkClick r:id="rId9">
                  <a:extLst>
                    <a:ext uri="{A12FA001-AC4F-418D-AE19-62706E023703}">
                      <ahyp:hlinkClr xmlns:ahyp="http://schemas.microsoft.com/office/drawing/2018/hyperlinkcolor" val="tx"/>
                    </a:ext>
                  </a:extLst>
                </a:hlinkClick>
              </a:rPr>
              <a:t> Hordaland</a:t>
            </a:r>
            <a:br>
              <a:rPr lang="en-US" sz="1200" dirty="0">
                <a:latin typeface="Helvetica" panose="020B0604020202020204" pitchFamily="34" charset="0"/>
              </a:rPr>
            </a:br>
            <a:r>
              <a:rPr lang="en-US" sz="1200" dirty="0">
                <a:latin typeface="Helvetica" panose="020B0604020202020204" pitchFamily="34" charset="0"/>
              </a:rPr>
              <a:t>E-mail: </a:t>
            </a:r>
            <a:r>
              <a:rPr lang="en-US" sz="1200" dirty="0">
                <a:latin typeface="Helvetica" panose="020B0604020202020204" pitchFamily="34" charset="0"/>
                <a:hlinkClick r:id="rId10">
                  <a:extLst>
                    <a:ext uri="{A12FA001-AC4F-418D-AE19-62706E023703}">
                      <ahyp:hlinkClr xmlns:ahyp="http://schemas.microsoft.com/office/drawing/2018/hyperlinkcolor" val="tx"/>
                    </a:ext>
                  </a:extLst>
                </a:hlinkClick>
              </a:rPr>
              <a:t>post@ikah.no</a:t>
            </a:r>
            <a:br>
              <a:rPr lang="en-US" sz="1200" dirty="0">
                <a:latin typeface="Helvetica" panose="020B0604020202020204" pitchFamily="34" charset="0"/>
              </a:rPr>
            </a:br>
            <a:br>
              <a:rPr lang="en-US" sz="1200" dirty="0">
                <a:latin typeface="Helvetica" panose="020B0604020202020204" pitchFamily="34" charset="0"/>
              </a:rPr>
            </a:br>
            <a:br>
              <a:rPr lang="en-US" sz="1200" dirty="0">
                <a:latin typeface="Helvetica" panose="020B0604020202020204" pitchFamily="34" charset="0"/>
              </a:rPr>
            </a:br>
            <a:r>
              <a:rPr lang="en-US" sz="1200" dirty="0">
                <a:latin typeface="Helvetica" panose="020B0604020202020204" pitchFamily="34" charset="0"/>
              </a:rPr>
              <a:t>Bergen </a:t>
            </a:r>
            <a:r>
              <a:rPr lang="en-US" sz="1200" dirty="0" err="1">
                <a:latin typeface="Helvetica" panose="020B0604020202020204" pitchFamily="34" charset="0"/>
              </a:rPr>
              <a:t>Byarkiv</a:t>
            </a:r>
            <a:r>
              <a:rPr lang="en-US" sz="1200" dirty="0">
                <a:latin typeface="Helvetica" panose="020B0604020202020204" pitchFamily="34" charset="0"/>
              </a:rPr>
              <a:t> (Bergen City Archive)</a:t>
            </a:r>
            <a:br>
              <a:rPr lang="en-US" sz="1200" dirty="0">
                <a:latin typeface="Helvetica" panose="020B0604020202020204" pitchFamily="34" charset="0"/>
              </a:rPr>
            </a:br>
            <a:r>
              <a:rPr lang="en-US" sz="1200" dirty="0">
                <a:latin typeface="Helvetica" panose="020B0604020202020204" pitchFamily="34" charset="0"/>
              </a:rPr>
              <a:t>Address: </a:t>
            </a:r>
            <a:r>
              <a:rPr lang="en-US" sz="1200" dirty="0" err="1">
                <a:latin typeface="Helvetica" panose="020B0604020202020204" pitchFamily="34" charset="0"/>
              </a:rPr>
              <a:t>Kalfarveien</a:t>
            </a:r>
            <a:r>
              <a:rPr lang="en-US" sz="1200" dirty="0">
                <a:latin typeface="Helvetica" panose="020B0604020202020204" pitchFamily="34" charset="0"/>
              </a:rPr>
              <a:t> 82, 5022 Bergen, Norway</a:t>
            </a:r>
            <a:br>
              <a:rPr lang="en-US" sz="1200" dirty="0">
                <a:latin typeface="Helvetica" panose="020B0604020202020204" pitchFamily="34" charset="0"/>
              </a:rPr>
            </a:br>
            <a:r>
              <a:rPr lang="en-US" sz="1200" dirty="0">
                <a:latin typeface="Helvetica" panose="020B0604020202020204" pitchFamily="34" charset="0"/>
              </a:rPr>
              <a:t>Phone: +47 55 56 62 83</a:t>
            </a:r>
            <a:br>
              <a:rPr lang="en-US" sz="1200" dirty="0">
                <a:latin typeface="Helvetica" panose="020B0604020202020204" pitchFamily="34" charset="0"/>
              </a:rPr>
            </a:br>
            <a:r>
              <a:rPr lang="en-US" sz="1200" dirty="0">
                <a:latin typeface="Helvetica" panose="020B0604020202020204" pitchFamily="34" charset="0"/>
                <a:hlinkClick r:id="rId11">
                  <a:extLst>
                    <a:ext uri="{A12FA001-AC4F-418D-AE19-62706E023703}">
                      <ahyp:hlinkClr xmlns:ahyp="http://schemas.microsoft.com/office/drawing/2018/hyperlinkcolor" val="tx"/>
                    </a:ext>
                  </a:extLst>
                </a:hlinkClick>
              </a:rPr>
              <a:t>Bergen </a:t>
            </a:r>
            <a:r>
              <a:rPr lang="en-US" sz="1200" dirty="0" err="1">
                <a:latin typeface="Helvetica" panose="020B0604020202020204" pitchFamily="34" charset="0"/>
                <a:hlinkClick r:id="rId11">
                  <a:extLst>
                    <a:ext uri="{A12FA001-AC4F-418D-AE19-62706E023703}">
                      <ahyp:hlinkClr xmlns:ahyp="http://schemas.microsoft.com/office/drawing/2018/hyperlinkcolor" val="tx"/>
                    </a:ext>
                  </a:extLst>
                </a:hlinkClick>
              </a:rPr>
              <a:t>Byarkiv</a:t>
            </a:r>
            <a:br>
              <a:rPr lang="en-US" sz="1200" dirty="0">
                <a:latin typeface="Helvetica" panose="020B0604020202020204" pitchFamily="34" charset="0"/>
              </a:rPr>
            </a:br>
            <a:r>
              <a:rPr lang="en-US" sz="1200" dirty="0">
                <a:latin typeface="Helvetica" panose="020B0604020202020204" pitchFamily="34" charset="0"/>
              </a:rPr>
              <a:t>E-mail: </a:t>
            </a:r>
            <a:r>
              <a:rPr lang="en-US" sz="1200" dirty="0">
                <a:latin typeface="Helvetica" panose="020B0604020202020204" pitchFamily="34" charset="0"/>
                <a:hlinkClick r:id="rId12">
                  <a:extLst>
                    <a:ext uri="{A12FA001-AC4F-418D-AE19-62706E023703}">
                      <ahyp:hlinkClr xmlns:ahyp="http://schemas.microsoft.com/office/drawing/2018/hyperlinkcolor" val="tx"/>
                    </a:ext>
                  </a:extLst>
                </a:hlinkClick>
              </a:rPr>
              <a:t>post.byarkivet@bergen.kommune.no</a:t>
            </a:r>
            <a:endParaRPr lang="en-US" sz="1200" b="0" i="0" dirty="0">
              <a:effectLst/>
              <a:latin typeface="Helvetica" panose="020B0604020202020204" pitchFamily="34" charset="0"/>
            </a:endParaRPr>
          </a:p>
        </p:txBody>
      </p:sp>
    </p:spTree>
    <p:extLst>
      <p:ext uri="{BB962C8B-B14F-4D97-AF65-F5344CB8AC3E}">
        <p14:creationId xmlns:p14="http://schemas.microsoft.com/office/powerpoint/2010/main" val="2310958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FC4256-DDBB-442B-AD94-2D3E38953CB5}"/>
              </a:ext>
            </a:extLst>
          </p:cNvPr>
          <p:cNvSpPr txBox="1"/>
          <p:nvPr/>
        </p:nvSpPr>
        <p:spPr>
          <a:xfrm>
            <a:off x="838200" y="1173480"/>
            <a:ext cx="8747760" cy="646331"/>
          </a:xfrm>
          <a:prstGeom prst="rect">
            <a:avLst/>
          </a:prstGeom>
          <a:noFill/>
        </p:spPr>
        <p:txBody>
          <a:bodyPr wrap="square" rtlCol="0">
            <a:spAutoFit/>
          </a:bodyPr>
          <a:lstStyle/>
          <a:p>
            <a:r>
              <a:rPr lang="en-US" dirty="0"/>
              <a:t> </a:t>
            </a:r>
          </a:p>
          <a:p>
            <a:endParaRPr lang="en-US" dirty="0"/>
          </a:p>
        </p:txBody>
      </p:sp>
      <p:sp>
        <p:nvSpPr>
          <p:cNvPr id="2" name="Rectangle 1">
            <a:extLst>
              <a:ext uri="{FF2B5EF4-FFF2-40B4-BE49-F238E27FC236}">
                <a16:creationId xmlns:a16="http://schemas.microsoft.com/office/drawing/2014/main" id="{10161B54-3B5E-402F-B9CE-CB07D2CBEAC9}"/>
              </a:ext>
            </a:extLst>
          </p:cNvPr>
          <p:cNvSpPr/>
          <p:nvPr/>
        </p:nvSpPr>
        <p:spPr>
          <a:xfrm>
            <a:off x="598311" y="1173480"/>
            <a:ext cx="10995377" cy="4524315"/>
          </a:xfrm>
          <a:prstGeom prst="rect">
            <a:avLst/>
          </a:prstGeom>
        </p:spPr>
        <p:txBody>
          <a:bodyPr wrap="square">
            <a:spAutoFit/>
          </a:bodyPr>
          <a:lstStyle/>
          <a:p>
            <a:r>
              <a:rPr lang="en-US" b="1" dirty="0">
                <a:latin typeface="Helvetica" panose="020B0604020202020204" pitchFamily="34" charset="0"/>
              </a:rPr>
              <a:t>Archives in the United States</a:t>
            </a:r>
            <a:r>
              <a:rPr lang="en-US" dirty="0">
                <a:latin typeface="Arial" panose="020B0604020202020204" pitchFamily="34" charset="0"/>
              </a:rPr>
              <a:t>[</a:t>
            </a:r>
            <a:r>
              <a:rPr lang="en-US" dirty="0">
                <a:latin typeface="Arial" panose="020B0604020202020204" pitchFamily="34" charset="0"/>
                <a:hlinkClick r:id="rId2" tooltip="Edit section: Archives in the United States">
                  <a:extLst>
                    <a:ext uri="{A12FA001-AC4F-418D-AE19-62706E023703}">
                      <ahyp:hlinkClr xmlns:ahyp="http://schemas.microsoft.com/office/drawing/2018/hyperlinkcolor" val="tx"/>
                    </a:ext>
                  </a:extLst>
                </a:hlinkClick>
              </a:rPr>
              <a:t>edit</a:t>
            </a:r>
            <a:r>
              <a:rPr lang="en-US" dirty="0">
                <a:latin typeface="Arial" panose="020B0604020202020204" pitchFamily="34" charset="0"/>
              </a:rPr>
              <a:t> | </a:t>
            </a:r>
            <a:r>
              <a:rPr lang="en-US" dirty="0">
                <a:latin typeface="Arial" panose="020B0604020202020204" pitchFamily="34" charset="0"/>
                <a:hlinkClick r:id="rId3" tooltip="Edit section: Archives in the United States">
                  <a:extLst>
                    <a:ext uri="{A12FA001-AC4F-418D-AE19-62706E023703}">
                      <ahyp:hlinkClr xmlns:ahyp="http://schemas.microsoft.com/office/drawing/2018/hyperlinkcolor" val="tx"/>
                    </a:ext>
                  </a:extLst>
                </a:hlinkClick>
              </a:rPr>
              <a:t>edit source</a:t>
            </a:r>
            <a:r>
              <a:rPr lang="en-US" dirty="0">
                <a:latin typeface="Arial" panose="020B0604020202020204" pitchFamily="34" charset="0"/>
              </a:rPr>
              <a:t>]</a:t>
            </a:r>
            <a:endParaRPr lang="en-US" b="1" dirty="0">
              <a:latin typeface="Helvetica" panose="020B0604020202020204" pitchFamily="34" charset="0"/>
            </a:endParaRPr>
          </a:p>
          <a:p>
            <a:r>
              <a:rPr lang="en-US" dirty="0">
                <a:latin typeface="Helvetica" panose="020B0604020202020204" pitchFamily="34" charset="0"/>
              </a:rPr>
              <a:t>The archives of the Evangelical Lutheran Church in America (ELCA) have microfilm copies of most of the Norwegian-American Lutheran church records. The copies can be loaned via the mail for a nominal fee. The ELCA is divided into nine regions. The regional archives may have additional information. Go to </a:t>
            </a:r>
            <a:r>
              <a:rPr lang="en-US" dirty="0">
                <a:latin typeface="Helvetica" panose="020B0604020202020204" pitchFamily="34" charset="0"/>
                <a:hlinkClick r:id="rId4">
                  <a:extLst>
                    <a:ext uri="{A12FA001-AC4F-418D-AE19-62706E023703}">
                      <ahyp:hlinkClr xmlns:ahyp="http://schemas.microsoft.com/office/drawing/2018/hyperlinkcolor" val="tx"/>
                    </a:ext>
                  </a:extLst>
                </a:hlinkClick>
              </a:rPr>
              <a:t>Evangelical Lutheran Church in America</a:t>
            </a:r>
            <a:r>
              <a:rPr lang="en-US" dirty="0">
                <a:latin typeface="Helvetica" panose="020B0604020202020204" pitchFamily="34" charset="0"/>
              </a:rPr>
              <a:t> for more information.</a:t>
            </a:r>
          </a:p>
          <a:p>
            <a:r>
              <a:rPr lang="en-US" dirty="0">
                <a:latin typeface="Helvetica" panose="020B0604020202020204" pitchFamily="34" charset="0"/>
              </a:rPr>
              <a:t>The ELCA Archives is located at:</a:t>
            </a:r>
            <a:br>
              <a:rPr lang="en-US" dirty="0">
                <a:latin typeface="Helvetica" panose="020B0604020202020204" pitchFamily="34" charset="0"/>
              </a:rPr>
            </a:br>
            <a:r>
              <a:rPr lang="en-US" dirty="0">
                <a:latin typeface="Helvetica" panose="020B0604020202020204" pitchFamily="34" charset="0"/>
              </a:rPr>
              <a:t>321 Bonnie Lane</a:t>
            </a:r>
            <a:br>
              <a:rPr lang="en-US" dirty="0">
                <a:latin typeface="Helvetica" panose="020B0604020202020204" pitchFamily="34" charset="0"/>
              </a:rPr>
            </a:br>
            <a:r>
              <a:rPr lang="en-US" dirty="0">
                <a:latin typeface="Helvetica" panose="020B0604020202020204" pitchFamily="34" charset="0"/>
              </a:rPr>
              <a:t>Elk Grove Village, IL 60007</a:t>
            </a:r>
            <a:br>
              <a:rPr lang="en-US" dirty="0">
                <a:latin typeface="Helvetica" panose="020B0604020202020204" pitchFamily="34" charset="0"/>
              </a:rPr>
            </a:br>
            <a:r>
              <a:rPr lang="en-US" dirty="0">
                <a:latin typeface="Helvetica" panose="020B0604020202020204" pitchFamily="34" charset="0"/>
              </a:rPr>
              <a:t>Phone: 1-847-690-9410 E-mail: </a:t>
            </a:r>
            <a:r>
              <a:rPr lang="en-US" dirty="0">
                <a:latin typeface="Helvetica" panose="020B0604020202020204" pitchFamily="34" charset="0"/>
                <a:hlinkClick r:id="rId5">
                  <a:extLst>
                    <a:ext uri="{A12FA001-AC4F-418D-AE19-62706E023703}">
                      <ahyp:hlinkClr xmlns:ahyp="http://schemas.microsoft.com/office/drawing/2018/hyperlinkcolor" val="tx"/>
                    </a:ext>
                  </a:extLst>
                </a:hlinkClick>
              </a:rPr>
              <a:t>archives@elca.org</a:t>
            </a:r>
            <a:r>
              <a:rPr lang="en-US" dirty="0">
                <a:latin typeface="Helvetica" panose="020B0604020202020204" pitchFamily="34" charset="0"/>
              </a:rPr>
              <a:t> </a:t>
            </a:r>
            <a:br>
              <a:rPr lang="en-US" dirty="0">
                <a:latin typeface="Helvetica" panose="020B0604020202020204" pitchFamily="34" charset="0"/>
              </a:rPr>
            </a:br>
            <a:endParaRPr lang="en-US" dirty="0">
              <a:latin typeface="Helvetica" panose="020B0604020202020204" pitchFamily="34" charset="0"/>
            </a:endParaRPr>
          </a:p>
          <a:p>
            <a:r>
              <a:rPr lang="en-US" dirty="0">
                <a:latin typeface="Helvetica" panose="020B0604020202020204" pitchFamily="34" charset="0"/>
              </a:rPr>
              <a:t>Other records of Norwegians in America are kept by the United States </a:t>
            </a:r>
            <a:r>
              <a:rPr lang="en-US" dirty="0">
                <a:latin typeface="Helvetica" panose="020B0604020202020204" pitchFamily="34" charset="0"/>
                <a:hlinkClick r:id="rId6" tooltip="National Archives and Records Administration">
                  <a:extLst>
                    <a:ext uri="{A12FA001-AC4F-418D-AE19-62706E023703}">
                      <ahyp:hlinkClr xmlns:ahyp="http://schemas.microsoft.com/office/drawing/2018/hyperlinkcolor" val="tx"/>
                    </a:ext>
                  </a:extLst>
                </a:hlinkClick>
              </a:rPr>
              <a:t>National Archives and Records Administration</a:t>
            </a:r>
            <a:r>
              <a:rPr lang="en-US" dirty="0">
                <a:latin typeface="Helvetica" panose="020B0604020202020204" pitchFamily="34" charset="0"/>
              </a:rPr>
              <a:t>. These include service and pension, naturalization, immigration, homestead records and others created by the federal government. For information, write to:</a:t>
            </a:r>
          </a:p>
          <a:p>
            <a:r>
              <a:rPr lang="en-US" dirty="0">
                <a:latin typeface="Helvetica" panose="020B0604020202020204" pitchFamily="34" charset="0"/>
              </a:rPr>
              <a:t>The National Archives of the United States</a:t>
            </a:r>
            <a:br>
              <a:rPr lang="en-US" dirty="0">
                <a:latin typeface="Helvetica" panose="020B0604020202020204" pitchFamily="34" charset="0"/>
              </a:rPr>
            </a:br>
            <a:r>
              <a:rPr lang="en-US" dirty="0">
                <a:latin typeface="Helvetica" panose="020B0604020202020204" pitchFamily="34" charset="0"/>
              </a:rPr>
              <a:t>Washington, D.C. 20408</a:t>
            </a:r>
            <a:br>
              <a:rPr lang="en-US" dirty="0">
                <a:latin typeface="Helvetica" panose="020B0604020202020204" pitchFamily="34" charset="0"/>
              </a:rPr>
            </a:br>
            <a:r>
              <a:rPr lang="en-US" dirty="0">
                <a:latin typeface="Helvetica" panose="020B0604020202020204" pitchFamily="34" charset="0"/>
                <a:hlinkClick r:id="rId7">
                  <a:extLst>
                    <a:ext uri="{A12FA001-AC4F-418D-AE19-62706E023703}">
                      <ahyp:hlinkClr xmlns:ahyp="http://schemas.microsoft.com/office/drawing/2018/hyperlinkcolor" val="tx"/>
                    </a:ext>
                  </a:extLst>
                </a:hlinkClick>
              </a:rPr>
              <a:t>http://www.archives.gov/</a:t>
            </a:r>
            <a:endParaRPr lang="en-US" b="0" i="0" dirty="0">
              <a:effectLst/>
              <a:latin typeface="Helvetica" panose="020B0604020202020204" pitchFamily="34" charset="0"/>
            </a:endParaRPr>
          </a:p>
        </p:txBody>
      </p:sp>
    </p:spTree>
    <p:extLst>
      <p:ext uri="{BB962C8B-B14F-4D97-AF65-F5344CB8AC3E}">
        <p14:creationId xmlns:p14="http://schemas.microsoft.com/office/powerpoint/2010/main" val="3678351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FC4256-DDBB-442B-AD94-2D3E38953CB5}"/>
              </a:ext>
            </a:extLst>
          </p:cNvPr>
          <p:cNvSpPr txBox="1"/>
          <p:nvPr/>
        </p:nvSpPr>
        <p:spPr>
          <a:xfrm>
            <a:off x="838200" y="1173480"/>
            <a:ext cx="8747760" cy="646331"/>
          </a:xfrm>
          <a:prstGeom prst="rect">
            <a:avLst/>
          </a:prstGeom>
          <a:noFill/>
        </p:spPr>
        <p:txBody>
          <a:bodyPr wrap="square" rtlCol="0">
            <a:spAutoFit/>
          </a:bodyPr>
          <a:lstStyle/>
          <a:p>
            <a:r>
              <a:rPr lang="en-US" dirty="0"/>
              <a:t> </a:t>
            </a:r>
          </a:p>
          <a:p>
            <a:endParaRPr lang="en-US" dirty="0"/>
          </a:p>
        </p:txBody>
      </p:sp>
      <p:sp>
        <p:nvSpPr>
          <p:cNvPr id="2" name="Rectangle 1">
            <a:extLst>
              <a:ext uri="{FF2B5EF4-FFF2-40B4-BE49-F238E27FC236}">
                <a16:creationId xmlns:a16="http://schemas.microsoft.com/office/drawing/2014/main" id="{77A42D9D-FAD8-4EA3-82E3-DA83F8454205}"/>
              </a:ext>
            </a:extLst>
          </p:cNvPr>
          <p:cNvSpPr/>
          <p:nvPr/>
        </p:nvSpPr>
        <p:spPr>
          <a:xfrm>
            <a:off x="921455" y="170668"/>
            <a:ext cx="10349089" cy="5755422"/>
          </a:xfrm>
          <a:prstGeom prst="rect">
            <a:avLst/>
          </a:prstGeom>
        </p:spPr>
        <p:txBody>
          <a:bodyPr wrap="square">
            <a:spAutoFit/>
          </a:bodyPr>
          <a:lstStyle/>
          <a:p>
            <a:r>
              <a:rPr lang="en-US" sz="1600" b="1" dirty="0">
                <a:latin typeface="Helvetica" panose="020B0604020202020204" pitchFamily="34" charset="0"/>
              </a:rPr>
              <a:t>Historical Societies in Norway and United States</a:t>
            </a:r>
            <a:br>
              <a:rPr lang="en-US" sz="1600" b="1" dirty="0">
                <a:latin typeface="Helvetica" panose="020B0604020202020204" pitchFamily="34" charset="0"/>
              </a:rPr>
            </a:br>
            <a:r>
              <a:rPr lang="en-US" sz="1600" dirty="0">
                <a:latin typeface="Arial" panose="020B0604020202020204" pitchFamily="34" charset="0"/>
              </a:rPr>
              <a:t>[</a:t>
            </a:r>
            <a:r>
              <a:rPr lang="en-US" sz="1600" dirty="0">
                <a:latin typeface="Arial" panose="020B0604020202020204" pitchFamily="34" charset="0"/>
                <a:hlinkClick r:id="rId2" tooltip="Edit section: Historical Societies in Norway and United States">
                  <a:extLst>
                    <a:ext uri="{A12FA001-AC4F-418D-AE19-62706E023703}">
                      <ahyp:hlinkClr xmlns:ahyp="http://schemas.microsoft.com/office/drawing/2018/hyperlinkcolor" val="tx"/>
                    </a:ext>
                  </a:extLst>
                </a:hlinkClick>
              </a:rPr>
              <a:t>edit</a:t>
            </a:r>
            <a:r>
              <a:rPr lang="en-US" sz="1600" dirty="0">
                <a:latin typeface="Arial" panose="020B0604020202020204" pitchFamily="34" charset="0"/>
              </a:rPr>
              <a:t> | </a:t>
            </a:r>
            <a:r>
              <a:rPr lang="en-US" sz="1600" dirty="0">
                <a:latin typeface="Arial" panose="020B0604020202020204" pitchFamily="34" charset="0"/>
                <a:hlinkClick r:id="rId3" tooltip="Edit section: Historical Societies in Norway and United States">
                  <a:extLst>
                    <a:ext uri="{A12FA001-AC4F-418D-AE19-62706E023703}">
                      <ahyp:hlinkClr xmlns:ahyp="http://schemas.microsoft.com/office/drawing/2018/hyperlinkcolor" val="tx"/>
                    </a:ext>
                  </a:extLst>
                </a:hlinkClick>
              </a:rPr>
              <a:t>edit source</a:t>
            </a:r>
            <a:r>
              <a:rPr lang="en-US" sz="1600" dirty="0">
                <a:latin typeface="Arial" panose="020B0604020202020204" pitchFamily="34" charset="0"/>
              </a:rPr>
              <a:t>]</a:t>
            </a:r>
            <a:endParaRPr lang="en-US" sz="1600" b="1" dirty="0">
              <a:latin typeface="Helvetica" panose="020B0604020202020204" pitchFamily="34" charset="0"/>
            </a:endParaRPr>
          </a:p>
          <a:p>
            <a:r>
              <a:rPr lang="en-US" sz="1600" dirty="0">
                <a:latin typeface="Helvetica" panose="020B0604020202020204" pitchFamily="34" charset="0"/>
              </a:rPr>
              <a:t>Norwegian historical societies can be valuable sources of information.  Similar societies exist in countries where Norwegian emigrants settled.  These societies often collect information about Norwegian immigrants.  Some may have information about specific Norwegian individuals.  Many societies have special books and manuscript collections for Norway that may be difficult to find in libraries and archives.  (See the reference to </a:t>
            </a:r>
            <a:r>
              <a:rPr lang="en-US" sz="1600" dirty="0" err="1">
                <a:latin typeface="Helvetica" panose="020B0604020202020204" pitchFamily="34" charset="0"/>
              </a:rPr>
              <a:t>bygdelags</a:t>
            </a:r>
            <a:r>
              <a:rPr lang="en-US" sz="1600" dirty="0">
                <a:latin typeface="Helvetica" panose="020B0604020202020204" pitchFamily="34" charset="0"/>
              </a:rPr>
              <a:t> above)  Other historical societies that may be of interest include:</a:t>
            </a:r>
          </a:p>
          <a:p>
            <a:r>
              <a:rPr lang="en-US" sz="1600" b="1" dirty="0">
                <a:latin typeface="Helvetica" panose="020B0604020202020204" pitchFamily="34" charset="0"/>
              </a:rPr>
              <a:t>Sons of Norway, </a:t>
            </a:r>
            <a:r>
              <a:rPr lang="en-US" sz="1600" dirty="0">
                <a:latin typeface="Helvetica" panose="020B0604020202020204" pitchFamily="34" charset="0"/>
              </a:rPr>
              <a:t>International Headquarters</a:t>
            </a:r>
            <a:br>
              <a:rPr lang="en-US" sz="1600" dirty="0">
                <a:latin typeface="Helvetica" panose="020B0604020202020204" pitchFamily="34" charset="0"/>
              </a:rPr>
            </a:br>
            <a:r>
              <a:rPr lang="en-US" sz="1600" dirty="0">
                <a:latin typeface="Helvetica" panose="020B0604020202020204" pitchFamily="34" charset="0"/>
              </a:rPr>
              <a:t>1455 West lake Street</a:t>
            </a:r>
            <a:br>
              <a:rPr lang="en-US" sz="1600" dirty="0">
                <a:latin typeface="Helvetica" panose="020B0604020202020204" pitchFamily="34" charset="0"/>
              </a:rPr>
            </a:br>
            <a:r>
              <a:rPr lang="en-US" sz="1600" dirty="0">
                <a:latin typeface="Helvetica" panose="020B0604020202020204" pitchFamily="34" charset="0"/>
              </a:rPr>
              <a:t>Minneapolis, MN 55408</a:t>
            </a:r>
          </a:p>
          <a:p>
            <a:r>
              <a:rPr lang="en-US" sz="1600" dirty="0">
                <a:latin typeface="Helvetica" panose="020B0604020202020204" pitchFamily="34" charset="0"/>
              </a:rPr>
              <a:t>Phone: 612-827-3611</a:t>
            </a:r>
          </a:p>
          <a:p>
            <a:r>
              <a:rPr lang="en-US" sz="1600" dirty="0">
                <a:latin typeface="Helvetica" panose="020B0604020202020204" pitchFamily="34" charset="0"/>
              </a:rPr>
              <a:t>Internet: </a:t>
            </a:r>
            <a:r>
              <a:rPr lang="en-US" sz="1600" dirty="0">
                <a:latin typeface="Helvetica" panose="020B0604020202020204" pitchFamily="34" charset="0"/>
                <a:hlinkClick r:id="rId4">
                  <a:extLst>
                    <a:ext uri="{A12FA001-AC4F-418D-AE19-62706E023703}">
                      <ahyp:hlinkClr xmlns:ahyp="http://schemas.microsoft.com/office/drawing/2018/hyperlinkcolor" val="tx"/>
                    </a:ext>
                  </a:extLst>
                </a:hlinkClick>
              </a:rPr>
              <a:t>http://www.sofn.com</a:t>
            </a:r>
            <a:endParaRPr lang="en-US" sz="1600" dirty="0">
              <a:latin typeface="Helvetica" panose="020B0604020202020204" pitchFamily="34" charset="0"/>
            </a:endParaRPr>
          </a:p>
          <a:p>
            <a:br>
              <a:rPr lang="en-US" sz="1600" dirty="0">
                <a:latin typeface="Helvetica" panose="020B0604020202020204" pitchFamily="34" charset="0"/>
              </a:rPr>
            </a:br>
            <a:r>
              <a:rPr lang="en-US" sz="1600" b="1" dirty="0">
                <a:latin typeface="Helvetica" panose="020B0604020202020204" pitchFamily="34" charset="0"/>
              </a:rPr>
              <a:t>Norway Office:</a:t>
            </a:r>
            <a:endParaRPr lang="en-US" sz="1600" dirty="0">
              <a:latin typeface="Helvetica" panose="020B0604020202020204" pitchFamily="34" charset="0"/>
            </a:endParaRPr>
          </a:p>
          <a:p>
            <a:r>
              <a:rPr lang="en-US" sz="1600" dirty="0">
                <a:latin typeface="Helvetica" panose="020B0604020202020204" pitchFamily="34" charset="0"/>
              </a:rPr>
              <a:t>(Sons of Norway)</a:t>
            </a:r>
            <a:br>
              <a:rPr lang="en-US" sz="1600" dirty="0">
                <a:latin typeface="Helvetica" panose="020B0604020202020204" pitchFamily="34" charset="0"/>
              </a:rPr>
            </a:br>
            <a:r>
              <a:rPr lang="en-US" sz="1600" dirty="0" err="1">
                <a:latin typeface="Helvetica" panose="020B0604020202020204" pitchFamily="34" charset="0"/>
              </a:rPr>
              <a:t>Bernt</a:t>
            </a:r>
            <a:r>
              <a:rPr lang="en-US" sz="1600" dirty="0">
                <a:latin typeface="Helvetica" panose="020B0604020202020204" pitchFamily="34" charset="0"/>
              </a:rPr>
              <a:t> </a:t>
            </a:r>
            <a:r>
              <a:rPr lang="en-US" sz="1600" dirty="0" err="1">
                <a:latin typeface="Helvetica" panose="020B0604020202020204" pitchFamily="34" charset="0"/>
              </a:rPr>
              <a:t>Balchen</a:t>
            </a:r>
            <a:r>
              <a:rPr lang="en-US" sz="1600" dirty="0">
                <a:latin typeface="Helvetica" panose="020B0604020202020204" pitchFamily="34" charset="0"/>
              </a:rPr>
              <a:t> Lodge 8-003</a:t>
            </a:r>
          </a:p>
          <a:p>
            <a:r>
              <a:rPr lang="en-US" sz="1600" dirty="0">
                <a:latin typeface="Helvetica" panose="020B0604020202020204" pitchFamily="34" charset="0"/>
              </a:rPr>
              <a:t>President: </a:t>
            </a:r>
            <a:r>
              <a:rPr lang="en-US" sz="1600" dirty="0" err="1">
                <a:latin typeface="Helvetica" panose="020B0604020202020204" pitchFamily="34" charset="0"/>
              </a:rPr>
              <a:t>Jostein</a:t>
            </a:r>
            <a:r>
              <a:rPr lang="en-US" sz="1600" dirty="0">
                <a:latin typeface="Helvetica" panose="020B0604020202020204" pitchFamily="34" charset="0"/>
              </a:rPr>
              <a:t> </a:t>
            </a:r>
            <a:r>
              <a:rPr lang="en-US" sz="1600" dirty="0" err="1">
                <a:latin typeface="Helvetica" panose="020B0604020202020204" pitchFamily="34" charset="0"/>
              </a:rPr>
              <a:t>Handegard</a:t>
            </a:r>
            <a:br>
              <a:rPr lang="en-US" sz="1600" dirty="0">
                <a:latin typeface="Helvetica" panose="020B0604020202020204" pitchFamily="34" charset="0"/>
              </a:rPr>
            </a:br>
            <a:r>
              <a:rPr lang="en-US" sz="1600" dirty="0" err="1">
                <a:latin typeface="Helvetica" panose="020B0604020202020204" pitchFamily="34" charset="0"/>
              </a:rPr>
              <a:t>Havreveien</a:t>
            </a:r>
            <a:r>
              <a:rPr lang="en-US" sz="1600" dirty="0">
                <a:latin typeface="Helvetica" panose="020B0604020202020204" pitchFamily="34" charset="0"/>
              </a:rPr>
              <a:t> 57A</a:t>
            </a:r>
            <a:br>
              <a:rPr lang="en-US" sz="1600" dirty="0">
                <a:latin typeface="Helvetica" panose="020B0604020202020204" pitchFamily="34" charset="0"/>
              </a:rPr>
            </a:br>
            <a:r>
              <a:rPr lang="en-US" sz="1600" dirty="0">
                <a:latin typeface="Helvetica" panose="020B0604020202020204" pitchFamily="34" charset="0"/>
              </a:rPr>
              <a:t>4635 Kristiansand</a:t>
            </a:r>
            <a:br>
              <a:rPr lang="en-US" sz="1600" dirty="0">
                <a:latin typeface="Helvetica" panose="020B0604020202020204" pitchFamily="34" charset="0"/>
              </a:rPr>
            </a:br>
            <a:r>
              <a:rPr lang="en-US" sz="1600" dirty="0">
                <a:latin typeface="Helvetica" panose="020B0604020202020204" pitchFamily="34" charset="0"/>
              </a:rPr>
              <a:t>Norway</a:t>
            </a:r>
          </a:p>
          <a:p>
            <a:r>
              <a:rPr lang="en-US" sz="1600" dirty="0">
                <a:latin typeface="Helvetica" panose="020B0604020202020204" pitchFamily="34" charset="0"/>
              </a:rPr>
              <a:t>Phone:  47-38-04-43-59</a:t>
            </a:r>
            <a:br>
              <a:rPr lang="en-US" sz="1600" dirty="0">
                <a:latin typeface="Helvetica" panose="020B0604020202020204" pitchFamily="34" charset="0"/>
              </a:rPr>
            </a:br>
            <a:endParaRPr lang="en-US" sz="1600" dirty="0">
              <a:latin typeface="Helvetica" panose="020B0604020202020204" pitchFamily="34" charset="0"/>
            </a:endParaRPr>
          </a:p>
          <a:p>
            <a:r>
              <a:rPr lang="en-US" sz="1600" dirty="0">
                <a:latin typeface="Helvetica" panose="020B0604020202020204" pitchFamily="34" charset="0"/>
              </a:rPr>
              <a:t>E-Mail:  </a:t>
            </a:r>
            <a:r>
              <a:rPr lang="en-US" sz="1600" dirty="0">
                <a:latin typeface="Helvetica" panose="020B0604020202020204" pitchFamily="34" charset="0"/>
                <a:hlinkClick r:id="rId5">
                  <a:extLst>
                    <a:ext uri="{A12FA001-AC4F-418D-AE19-62706E023703}">
                      <ahyp:hlinkClr xmlns:ahyp="http://schemas.microsoft.com/office/drawing/2018/hyperlinkcolor" val="tx"/>
                    </a:ext>
                  </a:extLst>
                </a:hlinkClick>
              </a:rPr>
              <a:t>gunnar.jostein.handegard@akerkvaerner.no</a:t>
            </a:r>
            <a:endParaRPr lang="en-US" sz="1600" b="0" i="0" dirty="0">
              <a:effectLst/>
              <a:latin typeface="Helvetica" panose="020B0604020202020204" pitchFamily="34" charset="0"/>
            </a:endParaRPr>
          </a:p>
        </p:txBody>
      </p:sp>
    </p:spTree>
    <p:extLst>
      <p:ext uri="{BB962C8B-B14F-4D97-AF65-F5344CB8AC3E}">
        <p14:creationId xmlns:p14="http://schemas.microsoft.com/office/powerpoint/2010/main" val="475437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C4C63D-FC7C-4772-988A-3D46BA37A5A0}"/>
              </a:ext>
            </a:extLst>
          </p:cNvPr>
          <p:cNvSpPr/>
          <p:nvPr/>
        </p:nvSpPr>
        <p:spPr>
          <a:xfrm>
            <a:off x="609600" y="556905"/>
            <a:ext cx="10972800" cy="2585323"/>
          </a:xfrm>
          <a:prstGeom prst="rect">
            <a:avLst/>
          </a:prstGeom>
        </p:spPr>
        <p:txBody>
          <a:bodyPr wrap="square">
            <a:spAutoFit/>
          </a:bodyPr>
          <a:lstStyle/>
          <a:p>
            <a:r>
              <a:rPr lang="en-US" dirty="0">
                <a:latin typeface="Open Sans"/>
              </a:rPr>
              <a:t>Knutson is a Scandinavian Last Name derived from a Patronymic</a:t>
            </a:r>
            <a:br>
              <a:rPr lang="en-US" dirty="0"/>
            </a:br>
            <a:br>
              <a:rPr lang="en-US" dirty="0"/>
            </a:br>
            <a:r>
              <a:rPr lang="en-US" dirty="0" err="1">
                <a:latin typeface="Open Sans"/>
              </a:rPr>
              <a:t>Knutsson</a:t>
            </a:r>
            <a:r>
              <a:rPr lang="en-US" dirty="0">
                <a:latin typeface="Open Sans"/>
              </a:rPr>
              <a:t>, Knudsen are last names showing that you have Scandinavian ancestry, and that you in your paternal line have someone called Knut! </a:t>
            </a:r>
            <a:r>
              <a:rPr lang="en-US" dirty="0" err="1">
                <a:latin typeface="Open Sans"/>
              </a:rPr>
              <a:t>Knud</a:t>
            </a:r>
            <a:r>
              <a:rPr lang="en-US" dirty="0">
                <a:latin typeface="Open Sans"/>
              </a:rPr>
              <a:t> or Knut  is a common first (given) name in the three Scandinavian countries. The name Knutson (with variants) has only been in use as last name since around 1850, thus not being suitable for Y-DNA surname research. </a:t>
            </a:r>
            <a:r>
              <a:rPr lang="en-US" b="1" dirty="0">
                <a:latin typeface="Open Sans"/>
              </a:rPr>
              <a:t>Scandinavians with last name </a:t>
            </a:r>
            <a:r>
              <a:rPr lang="en-US" b="1" dirty="0" err="1">
                <a:latin typeface="Open Sans"/>
              </a:rPr>
              <a:t>Knutsson</a:t>
            </a:r>
            <a:r>
              <a:rPr lang="en-US" b="1" dirty="0">
                <a:latin typeface="Open Sans"/>
              </a:rPr>
              <a:t> are </a:t>
            </a:r>
            <a:r>
              <a:rPr lang="en-US" b="1" i="1" dirty="0">
                <a:latin typeface="Open Sans"/>
              </a:rPr>
              <a:t>not related or descendants from the same family</a:t>
            </a:r>
            <a:r>
              <a:rPr lang="en-US" dirty="0">
                <a:latin typeface="Open Sans"/>
              </a:rPr>
              <a:t>, instead it means that they had an ancestor whose </a:t>
            </a:r>
            <a:r>
              <a:rPr lang="en-US" i="1" dirty="0">
                <a:latin typeface="Open Sans"/>
              </a:rPr>
              <a:t>given name</a:t>
            </a:r>
            <a:r>
              <a:rPr lang="en-US" dirty="0">
                <a:latin typeface="Open Sans"/>
              </a:rPr>
              <a:t> was Knut, and that the family started to use the </a:t>
            </a:r>
            <a:r>
              <a:rPr lang="en-US" b="1" dirty="0">
                <a:latin typeface="Open Sans"/>
              </a:rPr>
              <a:t>patronymic Knudsen or </a:t>
            </a:r>
            <a:r>
              <a:rPr lang="en-US" b="1" dirty="0" err="1">
                <a:latin typeface="Open Sans"/>
              </a:rPr>
              <a:t>Knutsson</a:t>
            </a:r>
            <a:r>
              <a:rPr lang="en-US" dirty="0">
                <a:latin typeface="Open Sans"/>
              </a:rPr>
              <a:t> as a new hereditary last name, sometime </a:t>
            </a:r>
            <a:r>
              <a:rPr lang="en-US" i="1" dirty="0">
                <a:latin typeface="Open Sans"/>
              </a:rPr>
              <a:t>around 1800-1900 or on emigration to America</a:t>
            </a:r>
            <a:r>
              <a:rPr lang="en-US" dirty="0">
                <a:latin typeface="Open Sans"/>
              </a:rPr>
              <a:t>.</a:t>
            </a:r>
            <a:endParaRPr lang="en-US" dirty="0"/>
          </a:p>
        </p:txBody>
      </p:sp>
      <p:sp>
        <p:nvSpPr>
          <p:cNvPr id="3" name="Rectangle 2">
            <a:extLst>
              <a:ext uri="{FF2B5EF4-FFF2-40B4-BE49-F238E27FC236}">
                <a16:creationId xmlns:a16="http://schemas.microsoft.com/office/drawing/2014/main" id="{271A532E-33E3-4136-818F-BBE9F7819D68}"/>
              </a:ext>
            </a:extLst>
          </p:cNvPr>
          <p:cNvSpPr/>
          <p:nvPr/>
        </p:nvSpPr>
        <p:spPr>
          <a:xfrm>
            <a:off x="750711" y="3715773"/>
            <a:ext cx="10690578" cy="2215991"/>
          </a:xfrm>
          <a:prstGeom prst="rect">
            <a:avLst/>
          </a:prstGeom>
        </p:spPr>
        <p:txBody>
          <a:bodyPr wrap="square">
            <a:spAutoFit/>
          </a:bodyPr>
          <a:lstStyle/>
          <a:p>
            <a:r>
              <a:rPr lang="en-US" sz="1200" b="1" dirty="0">
                <a:latin typeface="Open Sans"/>
              </a:rPr>
              <a:t>People with patronymic last names from Denmark, Norway or Sweden should join the geographical projects for the area. </a:t>
            </a:r>
            <a:br>
              <a:rPr lang="en-US" dirty="0">
                <a:latin typeface="Open Sans"/>
              </a:rPr>
            </a:br>
            <a:br>
              <a:rPr lang="en-US" dirty="0">
                <a:latin typeface="Open Sans"/>
              </a:rPr>
            </a:br>
            <a:r>
              <a:rPr lang="en-US" dirty="0">
                <a:latin typeface="Open Sans"/>
              </a:rPr>
              <a:t>If country of origin is known, </a:t>
            </a:r>
            <a:r>
              <a:rPr lang="en-US" b="1" dirty="0">
                <a:latin typeface="Open Sans"/>
              </a:rPr>
              <a:t>please join one of these projects</a:t>
            </a:r>
            <a:r>
              <a:rPr lang="en-US" dirty="0">
                <a:latin typeface="Open Sans"/>
              </a:rPr>
              <a:t> - and note that the project admins will assist in adding you to the most relevant ones:</a:t>
            </a:r>
          </a:p>
          <a:p>
            <a:pPr>
              <a:buFont typeface="Arial" panose="020B0604020202020204" pitchFamily="34" charset="0"/>
              <a:buChar char="•"/>
            </a:pPr>
            <a:r>
              <a:rPr lang="en-US" dirty="0">
                <a:latin typeface="Open Sans"/>
                <a:hlinkClick r:id="rId2">
                  <a:extLst>
                    <a:ext uri="{A12FA001-AC4F-418D-AE19-62706E023703}">
                      <ahyp:hlinkClr xmlns:ahyp="http://schemas.microsoft.com/office/drawing/2018/hyperlinkcolor" val="tx"/>
                    </a:ext>
                  </a:extLst>
                </a:hlinkClick>
              </a:rPr>
              <a:t>Norway DNA project</a:t>
            </a:r>
            <a:endParaRPr lang="en-US" dirty="0">
              <a:latin typeface="Open Sans"/>
            </a:endParaRPr>
          </a:p>
          <a:p>
            <a:pPr>
              <a:buFont typeface="Arial" panose="020B0604020202020204" pitchFamily="34" charset="0"/>
              <a:buChar char="•"/>
            </a:pPr>
            <a:r>
              <a:rPr lang="en-US" dirty="0">
                <a:latin typeface="Open Sans"/>
                <a:hlinkClick r:id="rId3">
                  <a:extLst>
                    <a:ext uri="{A12FA001-AC4F-418D-AE19-62706E023703}">
                      <ahyp:hlinkClr xmlns:ahyp="http://schemas.microsoft.com/office/drawing/2018/hyperlinkcolor" val="tx"/>
                    </a:ext>
                  </a:extLst>
                </a:hlinkClick>
              </a:rPr>
              <a:t>Sweden DNA project</a:t>
            </a:r>
            <a:endParaRPr lang="en-US" dirty="0">
              <a:latin typeface="Open Sans"/>
            </a:endParaRPr>
          </a:p>
          <a:p>
            <a:pPr>
              <a:buFont typeface="Arial" panose="020B0604020202020204" pitchFamily="34" charset="0"/>
              <a:buChar char="•"/>
            </a:pPr>
            <a:r>
              <a:rPr lang="en-US" dirty="0">
                <a:latin typeface="Open Sans"/>
                <a:hlinkClick r:id="rId4">
                  <a:extLst>
                    <a:ext uri="{A12FA001-AC4F-418D-AE19-62706E023703}">
                      <ahyp:hlinkClr xmlns:ahyp="http://schemas.microsoft.com/office/drawing/2018/hyperlinkcolor" val="tx"/>
                    </a:ext>
                  </a:extLst>
                </a:hlinkClick>
              </a:rPr>
              <a:t>Denmark DNA project</a:t>
            </a:r>
            <a:endParaRPr lang="en-US" dirty="0">
              <a:latin typeface="Open Sans"/>
            </a:endParaRPr>
          </a:p>
          <a:p>
            <a:pPr>
              <a:buFont typeface="Arial" panose="020B0604020202020204" pitchFamily="34" charset="0"/>
              <a:buChar char="•"/>
            </a:pPr>
            <a:r>
              <a:rPr lang="en-US" dirty="0">
                <a:latin typeface="Open Sans"/>
                <a:hlinkClick r:id="rId5">
                  <a:extLst>
                    <a:ext uri="{A12FA001-AC4F-418D-AE19-62706E023703}">
                      <ahyp:hlinkClr xmlns:ahyp="http://schemas.microsoft.com/office/drawing/2018/hyperlinkcolor" val="tx"/>
                    </a:ext>
                  </a:extLst>
                </a:hlinkClick>
              </a:rPr>
              <a:t>Danish Demes DNA project</a:t>
            </a:r>
            <a:endParaRPr lang="en-US" b="0" i="0" dirty="0">
              <a:effectLst/>
              <a:latin typeface="Open Sans"/>
            </a:endParaRPr>
          </a:p>
        </p:txBody>
      </p:sp>
    </p:spTree>
    <p:extLst>
      <p:ext uri="{BB962C8B-B14F-4D97-AF65-F5344CB8AC3E}">
        <p14:creationId xmlns:p14="http://schemas.microsoft.com/office/powerpoint/2010/main" val="2227092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FC4256-DDBB-442B-AD94-2D3E38953CB5}"/>
              </a:ext>
            </a:extLst>
          </p:cNvPr>
          <p:cNvSpPr txBox="1"/>
          <p:nvPr/>
        </p:nvSpPr>
        <p:spPr>
          <a:xfrm>
            <a:off x="838200" y="1173480"/>
            <a:ext cx="8747760" cy="646331"/>
          </a:xfrm>
          <a:prstGeom prst="rect">
            <a:avLst/>
          </a:prstGeom>
          <a:noFill/>
        </p:spPr>
        <p:txBody>
          <a:bodyPr wrap="square" rtlCol="0">
            <a:spAutoFit/>
          </a:bodyPr>
          <a:lstStyle/>
          <a:p>
            <a:r>
              <a:rPr lang="en-US" dirty="0"/>
              <a:t> </a:t>
            </a:r>
          </a:p>
          <a:p>
            <a:endParaRPr lang="en-US" dirty="0"/>
          </a:p>
        </p:txBody>
      </p:sp>
      <p:sp>
        <p:nvSpPr>
          <p:cNvPr id="2" name="Rectangle 1">
            <a:extLst>
              <a:ext uri="{FF2B5EF4-FFF2-40B4-BE49-F238E27FC236}">
                <a16:creationId xmlns:a16="http://schemas.microsoft.com/office/drawing/2014/main" id="{23580794-60DD-4669-9930-37F444CFC6CE}"/>
              </a:ext>
            </a:extLst>
          </p:cNvPr>
          <p:cNvSpPr/>
          <p:nvPr/>
        </p:nvSpPr>
        <p:spPr>
          <a:xfrm>
            <a:off x="548075" y="1496645"/>
            <a:ext cx="11095849" cy="3416320"/>
          </a:xfrm>
          <a:prstGeom prst="rect">
            <a:avLst/>
          </a:prstGeom>
        </p:spPr>
        <p:txBody>
          <a:bodyPr wrap="square">
            <a:spAutoFit/>
          </a:bodyPr>
          <a:lstStyle/>
          <a:p>
            <a:r>
              <a:rPr lang="en-US" b="1" dirty="0">
                <a:latin typeface="Open Sans"/>
              </a:rPr>
              <a:t>A patronymic name</a:t>
            </a:r>
            <a:r>
              <a:rPr lang="en-US" dirty="0">
                <a:latin typeface="Open Sans"/>
              </a:rPr>
              <a:t> (pater=father, </a:t>
            </a:r>
            <a:r>
              <a:rPr lang="en-US" dirty="0" err="1">
                <a:latin typeface="Open Sans"/>
              </a:rPr>
              <a:t>latin</a:t>
            </a:r>
            <a:r>
              <a:rPr lang="en-US" dirty="0">
                <a:latin typeface="Open Sans"/>
              </a:rPr>
              <a:t>) is a name constructed from the </a:t>
            </a:r>
            <a:r>
              <a:rPr lang="en-US" i="1" dirty="0">
                <a:latin typeface="Open Sans"/>
              </a:rPr>
              <a:t>father’s given name</a:t>
            </a:r>
            <a:r>
              <a:rPr lang="en-US" dirty="0">
                <a:latin typeface="Open Sans"/>
              </a:rPr>
              <a:t>. In Norse custom patronyms and </a:t>
            </a:r>
            <a:r>
              <a:rPr lang="en-US" dirty="0" err="1">
                <a:latin typeface="Open Sans"/>
              </a:rPr>
              <a:t>matronyms</a:t>
            </a:r>
            <a:r>
              <a:rPr lang="en-US" dirty="0">
                <a:latin typeface="Open Sans"/>
              </a:rPr>
              <a:t> were formed by using the ending -son (later -</a:t>
            </a:r>
            <a:r>
              <a:rPr lang="en-US" dirty="0" err="1">
                <a:latin typeface="Open Sans"/>
              </a:rPr>
              <a:t>søn</a:t>
            </a:r>
            <a:r>
              <a:rPr lang="en-US" dirty="0">
                <a:latin typeface="Open Sans"/>
              </a:rPr>
              <a:t> and -</a:t>
            </a:r>
            <a:r>
              <a:rPr lang="en-US" dirty="0" err="1">
                <a:latin typeface="Open Sans"/>
              </a:rPr>
              <a:t>sen</a:t>
            </a:r>
            <a:r>
              <a:rPr lang="en-US" dirty="0">
                <a:latin typeface="Open Sans"/>
              </a:rPr>
              <a:t> in Danish and Norwegian) to indicate “son of”, and -</a:t>
            </a:r>
            <a:r>
              <a:rPr lang="en-US" dirty="0" err="1">
                <a:latin typeface="Open Sans"/>
              </a:rPr>
              <a:t>dóttir</a:t>
            </a:r>
            <a:r>
              <a:rPr lang="en-US" dirty="0">
                <a:latin typeface="Open Sans"/>
              </a:rPr>
              <a:t> (Icelandic -</a:t>
            </a:r>
            <a:r>
              <a:rPr lang="en-US" dirty="0" err="1">
                <a:latin typeface="Open Sans"/>
              </a:rPr>
              <a:t>dóttir</a:t>
            </a:r>
            <a:r>
              <a:rPr lang="en-US" dirty="0">
                <a:latin typeface="Open Sans"/>
              </a:rPr>
              <a:t>, Swedish and Norwegian -dotter, Danish and Norwegian -</a:t>
            </a:r>
            <a:r>
              <a:rPr lang="en-US" dirty="0" err="1">
                <a:latin typeface="Open Sans"/>
              </a:rPr>
              <a:t>datter</a:t>
            </a:r>
            <a:r>
              <a:rPr lang="en-US" dirty="0">
                <a:latin typeface="Open Sans"/>
              </a:rPr>
              <a:t>) for “daughter of”. This name was used as a </a:t>
            </a:r>
            <a:r>
              <a:rPr lang="en-US" i="1" dirty="0">
                <a:latin typeface="Open Sans"/>
              </a:rPr>
              <a:t>descriptive name</a:t>
            </a:r>
            <a:r>
              <a:rPr lang="en-US" dirty="0">
                <a:latin typeface="Open Sans"/>
              </a:rPr>
              <a:t> for most Scandinavians. Sometimes also a third name based on location or personal characteristic was added to differentiate </a:t>
            </a:r>
            <a:r>
              <a:rPr lang="en-US" dirty="0" err="1">
                <a:latin typeface="Open Sans"/>
              </a:rPr>
              <a:t>people.The</a:t>
            </a:r>
            <a:r>
              <a:rPr lang="en-US" dirty="0">
                <a:latin typeface="Open Sans"/>
              </a:rPr>
              <a:t> patronymic system gradually disappeared and was replaced with a last name system in all three Scandinavian countries:</a:t>
            </a:r>
          </a:p>
          <a:p>
            <a:pPr>
              <a:buFont typeface="Arial" panose="020B0604020202020204" pitchFamily="34" charset="0"/>
              <a:buChar char="•"/>
            </a:pPr>
            <a:r>
              <a:rPr lang="en-US" dirty="0">
                <a:latin typeface="Open Sans"/>
              </a:rPr>
              <a:t>Denmark during 1828-1904</a:t>
            </a:r>
          </a:p>
          <a:p>
            <a:pPr>
              <a:buFont typeface="Arial" panose="020B0604020202020204" pitchFamily="34" charset="0"/>
              <a:buChar char="•"/>
            </a:pPr>
            <a:r>
              <a:rPr lang="en-US" dirty="0">
                <a:latin typeface="Open Sans"/>
              </a:rPr>
              <a:t>Sweden around 1900</a:t>
            </a:r>
          </a:p>
          <a:p>
            <a:pPr>
              <a:buFont typeface="Arial" panose="020B0604020202020204" pitchFamily="34" charset="0"/>
              <a:buChar char="•"/>
            </a:pPr>
            <a:r>
              <a:rPr lang="en-US" dirty="0">
                <a:latin typeface="Open Sans"/>
              </a:rPr>
              <a:t>Norway in 1923</a:t>
            </a:r>
          </a:p>
          <a:p>
            <a:r>
              <a:rPr lang="en-US" dirty="0">
                <a:latin typeface="Open Sans"/>
              </a:rPr>
              <a:t>Families would then adopt a name, either a patronymic in recent use, a farm name (Norway) or place name from the family history, a soldier name (Sweden) or other to be their hereditary last name.</a:t>
            </a:r>
            <a:endParaRPr lang="en-US" b="0" i="0" dirty="0">
              <a:effectLst/>
              <a:latin typeface="Open Sans"/>
            </a:endParaRPr>
          </a:p>
        </p:txBody>
      </p:sp>
    </p:spTree>
    <p:extLst>
      <p:ext uri="{BB962C8B-B14F-4D97-AF65-F5344CB8AC3E}">
        <p14:creationId xmlns:p14="http://schemas.microsoft.com/office/powerpoint/2010/main" val="3679433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FC4256-DDBB-442B-AD94-2D3E38953CB5}"/>
              </a:ext>
            </a:extLst>
          </p:cNvPr>
          <p:cNvSpPr txBox="1"/>
          <p:nvPr/>
        </p:nvSpPr>
        <p:spPr>
          <a:xfrm>
            <a:off x="-3812823" y="-1490698"/>
            <a:ext cx="8747760" cy="646331"/>
          </a:xfrm>
          <a:prstGeom prst="rect">
            <a:avLst/>
          </a:prstGeom>
          <a:noFill/>
        </p:spPr>
        <p:txBody>
          <a:bodyPr wrap="square" rtlCol="0">
            <a:spAutoFit/>
          </a:bodyPr>
          <a:lstStyle/>
          <a:p>
            <a:r>
              <a:rPr lang="en-US" dirty="0"/>
              <a:t> </a:t>
            </a:r>
          </a:p>
          <a:p>
            <a:endParaRPr lang="en-US" dirty="0"/>
          </a:p>
        </p:txBody>
      </p:sp>
      <p:pic>
        <p:nvPicPr>
          <p:cNvPr id="1026" name="Picture 2" descr="https://www.sofn.com/amm/themes/sofn_2014/images/sofn-logo.png">
            <a:extLst>
              <a:ext uri="{FF2B5EF4-FFF2-40B4-BE49-F238E27FC236}">
                <a16:creationId xmlns:a16="http://schemas.microsoft.com/office/drawing/2014/main" id="{AF9267E8-3573-4501-9570-8F2660E79B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202" y="642467"/>
            <a:ext cx="1885950" cy="6667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3D86598-9196-40CD-9EE9-20517D4DCF5F}"/>
              </a:ext>
            </a:extLst>
          </p:cNvPr>
          <p:cNvSpPr/>
          <p:nvPr/>
        </p:nvSpPr>
        <p:spPr>
          <a:xfrm>
            <a:off x="6096000" y="1677678"/>
            <a:ext cx="6096000" cy="2862322"/>
          </a:xfrm>
          <a:prstGeom prst="rect">
            <a:avLst/>
          </a:prstGeom>
        </p:spPr>
        <p:txBody>
          <a:bodyPr>
            <a:spAutoFit/>
          </a:bodyPr>
          <a:lstStyle/>
          <a:p>
            <a:r>
              <a:rPr lang="en-US" b="1" dirty="0">
                <a:latin typeface="Verdana" panose="020B0604030504040204" pitchFamily="34" charset="0"/>
              </a:rPr>
              <a:t>City/State </a:t>
            </a:r>
            <a:br>
              <a:rPr lang="en-US" dirty="0">
                <a:latin typeface="Noticia Text"/>
              </a:rPr>
            </a:br>
            <a:r>
              <a:rPr lang="en-US" dirty="0">
                <a:latin typeface="Noticia Text"/>
              </a:rPr>
              <a:t>Atlanta, GA</a:t>
            </a:r>
          </a:p>
          <a:p>
            <a:r>
              <a:rPr lang="en-US" b="1" dirty="0">
                <a:latin typeface="Verdana" panose="020B0604030504040204" pitchFamily="34" charset="0"/>
              </a:rPr>
              <a:t>Lodge </a:t>
            </a:r>
            <a:br>
              <a:rPr lang="en-US" dirty="0">
                <a:latin typeface="Noticia Text"/>
              </a:rPr>
            </a:br>
            <a:r>
              <a:rPr lang="en-US" dirty="0" err="1">
                <a:latin typeface="Noticia Text"/>
              </a:rPr>
              <a:t>Norskevenner</a:t>
            </a:r>
            <a:r>
              <a:rPr lang="en-US" dirty="0">
                <a:latin typeface="Noticia Text"/>
              </a:rPr>
              <a:t> </a:t>
            </a:r>
            <a:br>
              <a:rPr lang="en-US" dirty="0">
                <a:latin typeface="Noticia Text"/>
              </a:rPr>
            </a:br>
            <a:r>
              <a:rPr lang="en-US" dirty="0">
                <a:latin typeface="Noticia Text"/>
              </a:rPr>
              <a:t>3-678</a:t>
            </a:r>
          </a:p>
          <a:p>
            <a:r>
              <a:rPr lang="en-US" b="1" dirty="0">
                <a:latin typeface="Verdana" panose="020B0604030504040204" pitchFamily="34" charset="0"/>
              </a:rPr>
              <a:t>Meetings </a:t>
            </a:r>
            <a:br>
              <a:rPr lang="en-US" dirty="0">
                <a:latin typeface="Noticia Text"/>
              </a:rPr>
            </a:br>
            <a:r>
              <a:rPr lang="en-US" dirty="0">
                <a:latin typeface="Noticia Text"/>
              </a:rPr>
              <a:t>Barrington Hall </a:t>
            </a:r>
            <a:br>
              <a:rPr lang="en-US" dirty="0">
                <a:latin typeface="Noticia Text"/>
              </a:rPr>
            </a:br>
            <a:r>
              <a:rPr lang="en-US" dirty="0">
                <a:latin typeface="Noticia Text"/>
              </a:rPr>
              <a:t>535 Barrington Dr </a:t>
            </a:r>
            <a:br>
              <a:rPr lang="en-US" dirty="0">
                <a:latin typeface="Noticia Text"/>
              </a:rPr>
            </a:br>
            <a:r>
              <a:rPr lang="en-US" dirty="0">
                <a:latin typeface="Noticia Text"/>
              </a:rPr>
              <a:t>Roswell, GA 30075 </a:t>
            </a:r>
            <a:br>
              <a:rPr lang="en-US" dirty="0">
                <a:latin typeface="Noticia Text"/>
              </a:rPr>
            </a:br>
            <a:r>
              <a:rPr lang="en-US" dirty="0">
                <a:latin typeface="Noticia Text"/>
              </a:rPr>
              <a:t>3rd Sat, 5:00 pm - 7:00 pm</a:t>
            </a:r>
            <a:endParaRPr lang="en-US" b="0" i="0" dirty="0">
              <a:effectLst/>
              <a:latin typeface="Noticia Text"/>
            </a:endParaRPr>
          </a:p>
        </p:txBody>
      </p:sp>
      <p:sp>
        <p:nvSpPr>
          <p:cNvPr id="3" name="Rectangle 2">
            <a:extLst>
              <a:ext uri="{FF2B5EF4-FFF2-40B4-BE49-F238E27FC236}">
                <a16:creationId xmlns:a16="http://schemas.microsoft.com/office/drawing/2014/main" id="{1224D1E0-720D-40A6-8210-F70FEA68AF98}"/>
              </a:ext>
            </a:extLst>
          </p:cNvPr>
          <p:cNvSpPr/>
          <p:nvPr/>
        </p:nvSpPr>
        <p:spPr>
          <a:xfrm>
            <a:off x="1648177" y="1677678"/>
            <a:ext cx="6096000" cy="2862322"/>
          </a:xfrm>
          <a:prstGeom prst="rect">
            <a:avLst/>
          </a:prstGeom>
        </p:spPr>
        <p:txBody>
          <a:bodyPr>
            <a:spAutoFit/>
          </a:bodyPr>
          <a:lstStyle/>
          <a:p>
            <a:r>
              <a:rPr lang="en-US" b="1" dirty="0">
                <a:latin typeface="Verdana" panose="020B0604030504040204" pitchFamily="34" charset="0"/>
              </a:rPr>
              <a:t>City/State </a:t>
            </a:r>
            <a:br>
              <a:rPr lang="en-US" dirty="0">
                <a:latin typeface="Noticia Text"/>
              </a:rPr>
            </a:br>
            <a:r>
              <a:rPr lang="en-US" dirty="0">
                <a:latin typeface="Noticia Text"/>
              </a:rPr>
              <a:t>Albert Lea, MN</a:t>
            </a:r>
          </a:p>
          <a:p>
            <a:r>
              <a:rPr lang="en-US" b="1" dirty="0">
                <a:latin typeface="Verdana" panose="020B0604030504040204" pitchFamily="34" charset="0"/>
              </a:rPr>
              <a:t>Lodge </a:t>
            </a:r>
            <a:br>
              <a:rPr lang="en-US" dirty="0">
                <a:latin typeface="Noticia Text"/>
              </a:rPr>
            </a:br>
            <a:r>
              <a:rPr lang="en-US" dirty="0" err="1">
                <a:latin typeface="Noticia Text"/>
              </a:rPr>
              <a:t>Normanna</a:t>
            </a:r>
            <a:r>
              <a:rPr lang="en-US" dirty="0">
                <a:latin typeface="Noticia Text"/>
              </a:rPr>
              <a:t> </a:t>
            </a:r>
            <a:br>
              <a:rPr lang="en-US" dirty="0">
                <a:latin typeface="Noticia Text"/>
              </a:rPr>
            </a:br>
            <a:r>
              <a:rPr lang="en-US" dirty="0">
                <a:latin typeface="Noticia Text"/>
              </a:rPr>
              <a:t>1-052</a:t>
            </a:r>
          </a:p>
          <a:p>
            <a:r>
              <a:rPr lang="en-US" b="1" dirty="0">
                <a:latin typeface="Verdana" panose="020B0604030504040204" pitchFamily="34" charset="0"/>
              </a:rPr>
              <a:t>Meetings </a:t>
            </a:r>
            <a:br>
              <a:rPr lang="en-US" dirty="0">
                <a:latin typeface="Noticia Text"/>
              </a:rPr>
            </a:br>
            <a:r>
              <a:rPr lang="en-US" dirty="0">
                <a:latin typeface="Noticia Text"/>
              </a:rPr>
              <a:t>Freeborn County Historical Museum </a:t>
            </a:r>
            <a:br>
              <a:rPr lang="en-US" dirty="0">
                <a:latin typeface="Noticia Text"/>
              </a:rPr>
            </a:br>
            <a:r>
              <a:rPr lang="en-US" dirty="0">
                <a:latin typeface="Noticia Text"/>
              </a:rPr>
              <a:t>1031 Bridge Avenue </a:t>
            </a:r>
            <a:br>
              <a:rPr lang="en-US" dirty="0">
                <a:latin typeface="Noticia Text"/>
              </a:rPr>
            </a:br>
            <a:r>
              <a:rPr lang="en-US" dirty="0">
                <a:latin typeface="Noticia Text"/>
              </a:rPr>
              <a:t>Albert Lea, MN 56007 </a:t>
            </a:r>
            <a:br>
              <a:rPr lang="en-US" dirty="0">
                <a:latin typeface="Noticia Text"/>
              </a:rPr>
            </a:br>
            <a:r>
              <a:rPr lang="en-US" dirty="0">
                <a:latin typeface="Noticia Text"/>
              </a:rPr>
              <a:t>2nd Wednesday. 7:00 pm</a:t>
            </a:r>
            <a:endParaRPr lang="en-US" b="0" i="0" dirty="0">
              <a:effectLst/>
              <a:latin typeface="Noticia Text"/>
            </a:endParaRPr>
          </a:p>
        </p:txBody>
      </p:sp>
    </p:spTree>
    <p:extLst>
      <p:ext uri="{BB962C8B-B14F-4D97-AF65-F5344CB8AC3E}">
        <p14:creationId xmlns:p14="http://schemas.microsoft.com/office/powerpoint/2010/main" val="3074871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FC4256-DDBB-442B-AD94-2D3E38953CB5}"/>
              </a:ext>
            </a:extLst>
          </p:cNvPr>
          <p:cNvSpPr txBox="1"/>
          <p:nvPr/>
        </p:nvSpPr>
        <p:spPr>
          <a:xfrm>
            <a:off x="1113366" y="151179"/>
            <a:ext cx="9965267" cy="6555641"/>
          </a:xfrm>
          <a:prstGeom prst="rect">
            <a:avLst/>
          </a:prstGeom>
          <a:noFill/>
        </p:spPr>
        <p:txBody>
          <a:bodyPr wrap="square" rtlCol="0">
            <a:spAutoFit/>
          </a:bodyPr>
          <a:lstStyle/>
          <a:p>
            <a:r>
              <a:rPr lang="en-US" dirty="0"/>
              <a:t> </a:t>
            </a:r>
          </a:p>
          <a:p>
            <a:r>
              <a:rPr lang="en-US" sz="3200" dirty="0"/>
              <a:t>Facebook groups:</a:t>
            </a:r>
          </a:p>
          <a:p>
            <a:endParaRPr lang="en-US" sz="3200" dirty="0"/>
          </a:p>
          <a:p>
            <a:r>
              <a:rPr lang="en-US" sz="3200" dirty="0" err="1"/>
              <a:t>Norweigian</a:t>
            </a:r>
            <a:r>
              <a:rPr lang="en-US" sz="3200" dirty="0"/>
              <a:t>-American Genealogical Association</a:t>
            </a:r>
          </a:p>
          <a:p>
            <a:endParaRPr lang="en-US" sz="3200" dirty="0"/>
          </a:p>
          <a:p>
            <a:r>
              <a:rPr lang="en-US" sz="3200" dirty="0"/>
              <a:t>Minnesota Norwegians - Genealogy</a:t>
            </a:r>
          </a:p>
          <a:p>
            <a:endParaRPr lang="en-US" sz="3200" dirty="0"/>
          </a:p>
          <a:p>
            <a:r>
              <a:rPr lang="en-US" sz="3200" dirty="0"/>
              <a:t>Sons of Norway – </a:t>
            </a:r>
            <a:r>
              <a:rPr lang="en-US" sz="3200" dirty="0" err="1"/>
              <a:t>Rosswell</a:t>
            </a:r>
            <a:r>
              <a:rPr lang="en-US" sz="3200" dirty="0"/>
              <a:t>, Georgia, </a:t>
            </a:r>
            <a:r>
              <a:rPr lang="en-US" sz="3200" dirty="0" err="1"/>
              <a:t>NorskeVenner</a:t>
            </a:r>
            <a:r>
              <a:rPr lang="en-US" sz="3200" dirty="0"/>
              <a:t> Lodge 3-678</a:t>
            </a:r>
          </a:p>
          <a:p>
            <a:endParaRPr lang="en-US" sz="3200" dirty="0"/>
          </a:p>
          <a:p>
            <a:r>
              <a:rPr lang="en-US" sz="3200" dirty="0"/>
              <a:t>Sons of Loki Vikings</a:t>
            </a:r>
          </a:p>
          <a:p>
            <a:endParaRPr lang="en-US" sz="3200" dirty="0"/>
          </a:p>
          <a:p>
            <a:r>
              <a:rPr lang="en-US" sz="3200" dirty="0"/>
              <a:t>Norwegian Genealogy</a:t>
            </a:r>
          </a:p>
          <a:p>
            <a:endParaRPr lang="en-US" dirty="0"/>
          </a:p>
        </p:txBody>
      </p:sp>
    </p:spTree>
    <p:extLst>
      <p:ext uri="{BB962C8B-B14F-4D97-AF65-F5344CB8AC3E}">
        <p14:creationId xmlns:p14="http://schemas.microsoft.com/office/powerpoint/2010/main" val="3338362695"/>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224</TotalTime>
  <Words>522</Words>
  <Application>Microsoft Office PowerPoint</Application>
  <PresentationFormat>Widescreen</PresentationFormat>
  <Paragraphs>124</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Century Gothic</vt:lpstr>
      <vt:lpstr>Helvetica</vt:lpstr>
      <vt:lpstr>Noticia Text</vt:lpstr>
      <vt:lpstr>Open Sans</vt:lpstr>
      <vt:lpstr>Verdana</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Norm Brazel</dc:creator>
  <cp:lastModifiedBy>Norm Brazel</cp:lastModifiedBy>
  <cp:revision>25</cp:revision>
  <cp:lastPrinted>2019-01-24T18:25:51Z</cp:lastPrinted>
  <dcterms:created xsi:type="dcterms:W3CDTF">2019-01-16T19:22:01Z</dcterms:created>
  <dcterms:modified xsi:type="dcterms:W3CDTF">2019-01-24T18:34:06Z</dcterms:modified>
</cp:coreProperties>
</file>